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80"/>
  </p:notesMasterIdLst>
  <p:handoutMasterIdLst>
    <p:handoutMasterId r:id="rId81"/>
  </p:handoutMasterIdLst>
  <p:sldIdLst>
    <p:sldId id="256" r:id="rId2"/>
    <p:sldId id="471" r:id="rId3"/>
    <p:sldId id="516" r:id="rId4"/>
    <p:sldId id="658" r:id="rId5"/>
    <p:sldId id="831" r:id="rId6"/>
    <p:sldId id="829" r:id="rId7"/>
    <p:sldId id="830" r:id="rId8"/>
    <p:sldId id="771" r:id="rId9"/>
    <p:sldId id="753" r:id="rId10"/>
    <p:sldId id="833" r:id="rId11"/>
    <p:sldId id="834" r:id="rId12"/>
    <p:sldId id="828" r:id="rId13"/>
    <p:sldId id="835" r:id="rId14"/>
    <p:sldId id="836" r:id="rId15"/>
    <p:sldId id="837" r:id="rId16"/>
    <p:sldId id="838" r:id="rId17"/>
    <p:sldId id="839" r:id="rId18"/>
    <p:sldId id="756" r:id="rId19"/>
    <p:sldId id="867" r:id="rId20"/>
    <p:sldId id="840" r:id="rId21"/>
    <p:sldId id="842" r:id="rId22"/>
    <p:sldId id="843" r:id="rId23"/>
    <p:sldId id="846" r:id="rId24"/>
    <p:sldId id="844" r:id="rId25"/>
    <p:sldId id="845" r:id="rId26"/>
    <p:sldId id="847" r:id="rId27"/>
    <p:sldId id="848" r:id="rId28"/>
    <p:sldId id="849" r:id="rId29"/>
    <p:sldId id="850" r:id="rId30"/>
    <p:sldId id="868" r:id="rId31"/>
    <p:sldId id="851" r:id="rId32"/>
    <p:sldId id="852" r:id="rId33"/>
    <p:sldId id="854" r:id="rId34"/>
    <p:sldId id="855" r:id="rId35"/>
    <p:sldId id="857" r:id="rId36"/>
    <p:sldId id="858" r:id="rId37"/>
    <p:sldId id="859" r:id="rId38"/>
    <p:sldId id="860" r:id="rId39"/>
    <p:sldId id="861" r:id="rId40"/>
    <p:sldId id="862" r:id="rId41"/>
    <p:sldId id="863" r:id="rId42"/>
    <p:sldId id="864" r:id="rId43"/>
    <p:sldId id="865" r:id="rId44"/>
    <p:sldId id="866" r:id="rId45"/>
    <p:sldId id="869" r:id="rId46"/>
    <p:sldId id="872" r:id="rId47"/>
    <p:sldId id="871" r:id="rId48"/>
    <p:sldId id="873" r:id="rId49"/>
    <p:sldId id="874" r:id="rId50"/>
    <p:sldId id="875" r:id="rId51"/>
    <p:sldId id="876" r:id="rId52"/>
    <p:sldId id="877" r:id="rId53"/>
    <p:sldId id="878" r:id="rId54"/>
    <p:sldId id="879" r:id="rId55"/>
    <p:sldId id="880" r:id="rId56"/>
    <p:sldId id="881" r:id="rId57"/>
    <p:sldId id="882" r:id="rId58"/>
    <p:sldId id="883" r:id="rId59"/>
    <p:sldId id="884" r:id="rId60"/>
    <p:sldId id="885" r:id="rId61"/>
    <p:sldId id="886" r:id="rId62"/>
    <p:sldId id="887" r:id="rId63"/>
    <p:sldId id="888" r:id="rId64"/>
    <p:sldId id="889" r:id="rId65"/>
    <p:sldId id="890" r:id="rId66"/>
    <p:sldId id="891" r:id="rId67"/>
    <p:sldId id="892" r:id="rId68"/>
    <p:sldId id="893" r:id="rId69"/>
    <p:sldId id="894" r:id="rId70"/>
    <p:sldId id="895" r:id="rId71"/>
    <p:sldId id="896" r:id="rId72"/>
    <p:sldId id="897" r:id="rId73"/>
    <p:sldId id="898" r:id="rId74"/>
    <p:sldId id="899" r:id="rId75"/>
    <p:sldId id="900" r:id="rId76"/>
    <p:sldId id="901" r:id="rId77"/>
    <p:sldId id="902" r:id="rId78"/>
    <p:sldId id="385" r:id="rId7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79D"/>
    <a:srgbClr val="008000"/>
    <a:srgbClr val="DFDFE1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36" autoAdjust="0"/>
    <p:restoredTop sz="94984" autoAdjust="0"/>
  </p:normalViewPr>
  <p:slideViewPr>
    <p:cSldViewPr>
      <p:cViewPr varScale="1">
        <p:scale>
          <a:sx n="107" d="100"/>
          <a:sy n="107" d="100"/>
        </p:scale>
        <p:origin x="2280" y="96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E3490-9119-48F2-B91E-133C30F1A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CD76B-6285-4012-B26E-7D998E483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47D4D-C0F5-4364-BD2E-D5448EC2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192C5-AE7A-4198-911E-F65CE56B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56953-A3EA-4C0F-868C-A4D27CAF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59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879C7-75B1-46A7-BDF8-74787E0F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F1F99-9F94-4E7C-9C48-2C0990F79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2AE6C-7907-486A-B4BF-E416E21D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1655A-0D4C-4F9D-BED0-91BCEF9C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67946-E10D-40E3-A0A7-28738D04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04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A7F467-F50B-4168-937C-AEED73255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BFED97-BDD3-463A-BF07-EF939E38F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E9796-DCF0-4E3C-856F-ECDCDA9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58968-3F8A-4B67-A3F4-EC0051BB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0F5E4-28EB-486C-BC8B-1A39FAF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61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10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5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7030A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355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600"/>
            </a:lvl4pPr>
            <a:lvl5pPr marL="990600" indent="-180975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604448" y="5589240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316416" y="6525344"/>
            <a:ext cx="827584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78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7030A0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rgbClr val="7030A0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143453" y="6309320"/>
            <a:ext cx="271580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</a:t>
            </a:r>
            <a:r>
              <a:rPr lang="en-US" altLang="ko-KR" sz="1100" b="1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2022 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0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난생처음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R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코딩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&amp;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데이터 분석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B864E-A139-467B-86E6-D11EDAE2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36BAD-03ED-4FF8-89FE-15E06D968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535F3-FAC6-4B0F-B3F5-5615F330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2D44B-96AB-418C-981F-32D79317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93E7D-38CE-4D2F-A850-0DC7E875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35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6A652-CC0A-4D34-A1F3-2A041195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32DA3-F9D1-4D40-9987-7DCB5BEA3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2511D-1771-4B6E-9544-A9E522DD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246ED-A0F3-4C7E-9116-18409B6B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ECBE1-79C5-4581-8AF7-1152C2CF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23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3F31D-F265-407F-A7E3-D1889757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3117-75C5-4234-8019-1447FB13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81DE9-D51B-4CBC-AC2C-07A1861D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3C612-7E07-4AF1-B84A-D8475D95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861A0-FB95-4677-A4AA-4E2258F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D34F5E-C09A-4362-83B4-79DCF76A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34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7BCD-0F4C-47ED-BC03-93BEE88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29354-7EF8-4945-A307-3B31791A1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B3ED2-D41B-4A47-AB7E-FAD36761E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DFA046-C659-435E-AA77-8CEC87FF7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EB20D6-4D05-4A5B-AB41-7843DB2EC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AB7A5F-23E7-4A45-A6CA-415E827B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FD0B2A-37E2-4C39-943D-12D9C6EE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4D40FA-C1C8-4D58-9F94-79E886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79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D42C4-2D7C-4DC4-852B-51531FB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6AB6B3-C327-44AC-95D7-12C2CDAC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5FED57-7C99-49E8-A181-7A90F25F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3595FB-F738-4B46-BCAC-6E49A6D6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17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5E6494-047C-4F6B-B85E-E4B1854A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2F221B-399A-42E4-84CC-9E846D71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7C9BE-EF53-4928-AADD-FFE1784B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75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8F677-A64C-4DB3-B822-A5629DC2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63EDC-29E0-40BC-A32F-6138ECB01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DDD2D-7DDA-4FFD-8CB7-CB958C92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C3FB5-DE7D-4CDC-9329-E7BB7AEF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A4E85-6F59-43D3-803A-AEA4462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414B65-14C6-40EF-94C1-49782180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34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B749A-8E5F-46D9-8F6A-6FA1E15C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FE450A-813D-4220-BAEE-4AE5E9595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5A3C1-E0CF-4C45-8BC2-16B0A2A0A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CBD31C-BB8C-4D5C-9D57-8713DBCF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1780AE-9C6F-4C96-ACA5-BB745A79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04E32-7529-4EE8-BA68-329A5E14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11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DCBA9A-0DDC-4727-9EB1-2B834A42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3EFF59-D14F-4C6F-8E05-526A06F5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1D4C1-A149-484D-978F-632B671CF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EC58A-1BD8-4D70-94CE-3DBF0481B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B3861-81B6-4B74-BFB7-A26048A57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0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689" r:id="rId17"/>
    <p:sldLayoutId id="2147483680" r:id="rId18"/>
    <p:sldLayoutId id="2147483685" r:id="rId1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0" y="5805488"/>
            <a:ext cx="9144000" cy="6254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Chapter 01. C# </a:t>
            </a:r>
            <a:r>
              <a:rPr lang="ko-KR" altLang="en-US" sz="3000" b="1" dirty="0">
                <a:solidFill>
                  <a:schemeClr val="bg1"/>
                </a:solidFill>
              </a:rPr>
              <a:t>개요와 개발환경 구축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78" y="476672"/>
            <a:ext cx="3337043" cy="456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C# </a:t>
            </a:r>
            <a:r>
              <a:rPr lang="ko-KR" altLang="en-US" dirty="0">
                <a:solidFill>
                  <a:srgbClr val="008000"/>
                </a:solidFill>
              </a:rPr>
              <a:t>소개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C#</a:t>
            </a:r>
            <a:r>
              <a:rPr lang="ko-KR" altLang="en-US" sz="2000" dirty="0"/>
              <a:t>의 간단한 역사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마이크로소프트에서 자바 언어의 확장판인 </a:t>
            </a:r>
            <a:r>
              <a:rPr lang="en-US" altLang="ko-KR" dirty="0"/>
              <a:t>J++ </a:t>
            </a:r>
            <a:r>
              <a:rPr lang="ko-KR" altLang="en-US" dirty="0"/>
              <a:t>를 개발했으나</a:t>
            </a:r>
            <a:r>
              <a:rPr lang="en-US" altLang="ko-KR" dirty="0"/>
              <a:t>, </a:t>
            </a:r>
            <a:r>
              <a:rPr lang="ko-KR" altLang="en-US" dirty="0"/>
              <a:t>곧 포기하고 </a:t>
            </a:r>
            <a:r>
              <a:rPr lang="en-US" altLang="ko-KR" dirty="0"/>
              <a:t>2000</a:t>
            </a:r>
            <a:r>
              <a:rPr lang="ko-KR" altLang="en-US" dirty="0"/>
              <a:t>년에 닷넷 프레임워크</a:t>
            </a:r>
            <a:r>
              <a:rPr lang="en-US" altLang="ko-KR" dirty="0"/>
              <a:t>(.NET Framework)</a:t>
            </a:r>
            <a:r>
              <a:rPr lang="ko-KR" altLang="en-US" dirty="0"/>
              <a:t>에서 사용하는 </a:t>
            </a:r>
            <a:r>
              <a:rPr lang="en-US" altLang="ko-KR" dirty="0"/>
              <a:t>C# </a:t>
            </a:r>
            <a:r>
              <a:rPr lang="ko-KR" altLang="en-US" dirty="0"/>
              <a:t>언어를 발표했다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 smtClean="0"/>
              <a:t>C</a:t>
            </a:r>
            <a:r>
              <a:rPr lang="en-US" altLang="ko-KR" dirty="0"/>
              <a:t>#</a:t>
            </a:r>
            <a:r>
              <a:rPr lang="ko-KR" altLang="en-US" dirty="0"/>
              <a:t>은 강력하고 배우기 쉬우며</a:t>
            </a:r>
            <a:r>
              <a:rPr lang="en-US" altLang="ko-KR" dirty="0"/>
              <a:t>, </a:t>
            </a:r>
            <a:r>
              <a:rPr lang="ko-KR" altLang="en-US" dirty="0"/>
              <a:t>언어의 완성도가 높다는 좋은 평가를 받고 있다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C#</a:t>
            </a:r>
            <a:r>
              <a:rPr lang="ko-KR" altLang="en-US" dirty="0"/>
              <a:t>은 비주얼 스튜디오</a:t>
            </a:r>
            <a:r>
              <a:rPr lang="en-US" altLang="ko-KR" dirty="0"/>
              <a:t>(Visual Studio)</a:t>
            </a:r>
            <a:r>
              <a:rPr lang="ko-KR" altLang="en-US" dirty="0"/>
              <a:t>로 불리는 통합 개발환경에서 개발한다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Visual Studio</a:t>
            </a:r>
            <a:r>
              <a:rPr lang="ko-KR" altLang="en-US" dirty="0"/>
              <a:t>는 무료 버전과 유료 버전이 함께 제공되므로 별도의 비용 없이도 </a:t>
            </a:r>
            <a:r>
              <a:rPr lang="en-US" altLang="ko-KR" dirty="0"/>
              <a:t>C# </a:t>
            </a:r>
            <a:r>
              <a:rPr lang="ko-KR" altLang="en-US" dirty="0"/>
              <a:t>응용 프로그램을 개발할 수 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2417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C# </a:t>
            </a:r>
            <a:r>
              <a:rPr lang="ko-KR" altLang="en-US" dirty="0">
                <a:solidFill>
                  <a:srgbClr val="008000"/>
                </a:solidFill>
              </a:rPr>
              <a:t>소개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6164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C#</a:t>
            </a:r>
            <a:r>
              <a:rPr lang="ko-KR" altLang="en-US" sz="2000" dirty="0"/>
              <a:t>과 </a:t>
            </a:r>
            <a:r>
              <a:rPr lang="en-US" altLang="ko-KR" sz="2000" dirty="0"/>
              <a:t>Visual Studio</a:t>
            </a: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C#</a:t>
            </a:r>
            <a:r>
              <a:rPr lang="ko-KR" altLang="en-US" dirty="0"/>
              <a:t>의 버전은 통합 개발환경인 </a:t>
            </a:r>
            <a:r>
              <a:rPr lang="en-US" altLang="ko-KR" dirty="0"/>
              <a:t>Visual Studio</a:t>
            </a:r>
            <a:r>
              <a:rPr lang="ko-KR" altLang="en-US" dirty="0"/>
              <a:t>의 버전과 함께 발전했다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 smtClean="0"/>
              <a:t>Visual </a:t>
            </a:r>
            <a:r>
              <a:rPr lang="en-US" altLang="ko-KR" dirty="0"/>
              <a:t>Studio</a:t>
            </a:r>
            <a:r>
              <a:rPr lang="ko-KR" altLang="en-US" dirty="0"/>
              <a:t>에서 처음 </a:t>
            </a:r>
            <a:r>
              <a:rPr lang="en-US" altLang="ko-KR" dirty="0"/>
              <a:t>C#</a:t>
            </a:r>
            <a:r>
              <a:rPr lang="ko-KR" altLang="en-US" dirty="0"/>
              <a:t>이 소개된 버전은 </a:t>
            </a:r>
            <a:r>
              <a:rPr lang="en-US" altLang="ko-KR" dirty="0"/>
              <a:t>Visual Studio .NET 2002 </a:t>
            </a:r>
            <a:r>
              <a:rPr lang="ko-KR" altLang="en-US" dirty="0"/>
              <a:t>버전이며 닷넷 프레임워크 </a:t>
            </a:r>
            <a:r>
              <a:rPr lang="en-US" altLang="ko-KR" dirty="0"/>
              <a:t>1.0 </a:t>
            </a:r>
            <a:r>
              <a:rPr lang="ko-KR" altLang="en-US" dirty="0"/>
              <a:t>버전 환경에서 구동되었다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현재 </a:t>
            </a:r>
            <a:r>
              <a:rPr lang="en-US" altLang="ko-KR" dirty="0"/>
              <a:t>Visual Studio</a:t>
            </a:r>
            <a:r>
              <a:rPr lang="ko-KR" altLang="en-US" dirty="0"/>
              <a:t>는 유료 버전인 </a:t>
            </a:r>
            <a:r>
              <a:rPr lang="en-US" altLang="ko-KR" dirty="0"/>
              <a:t>Enterprise, Professional </a:t>
            </a:r>
            <a:r>
              <a:rPr lang="ko-KR" altLang="en-US" dirty="0"/>
              <a:t>에디션과 무료 버전인 </a:t>
            </a:r>
            <a:r>
              <a:rPr lang="en-US" altLang="ko-KR" dirty="0"/>
              <a:t>Community </a:t>
            </a:r>
            <a:r>
              <a:rPr lang="ko-KR" altLang="en-US" dirty="0"/>
              <a:t>에디션으로 나뉜다</a:t>
            </a:r>
            <a:r>
              <a:rPr lang="en-US" altLang="ko-KR" dirty="0"/>
              <a:t>. 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CD7CD9-4789-48D0-9A99-EFE52572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63033"/>
            <a:ext cx="2160240" cy="16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C# </a:t>
            </a:r>
            <a:r>
              <a:rPr lang="ko-KR" altLang="en-US" dirty="0">
                <a:solidFill>
                  <a:srgbClr val="008000"/>
                </a:solidFill>
              </a:rPr>
              <a:t>소개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6164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C#</a:t>
            </a:r>
            <a:r>
              <a:rPr lang="ko-KR" altLang="en-US" sz="2000" dirty="0"/>
              <a:t>과 </a:t>
            </a:r>
            <a:r>
              <a:rPr lang="en-US" altLang="ko-KR" sz="2000" dirty="0"/>
              <a:t>Visual Studio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F8A9A0-9833-4F16-ABF9-C5D203758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6610726" cy="47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8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C# </a:t>
            </a:r>
            <a:r>
              <a:rPr lang="ko-KR" altLang="en-US" dirty="0">
                <a:solidFill>
                  <a:srgbClr val="008000"/>
                </a:solidFill>
              </a:rPr>
              <a:t>소개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6164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C#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C# </a:t>
            </a:r>
            <a:r>
              <a:rPr lang="ko-KR" altLang="en-US" dirty="0"/>
              <a:t>이전에 가장 많이 쓰인 객체지향 언어는 </a:t>
            </a:r>
            <a:r>
              <a:rPr lang="en-US" altLang="ko-KR" dirty="0"/>
              <a:t>C++ </a:t>
            </a:r>
            <a:r>
              <a:rPr lang="ko-KR" altLang="en-US" dirty="0"/>
              <a:t>또는 자바였다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C#</a:t>
            </a:r>
            <a:r>
              <a:rPr lang="ko-KR" altLang="en-US" dirty="0"/>
              <a:t>은 </a:t>
            </a:r>
            <a:r>
              <a:rPr lang="en-US" altLang="ko-KR" dirty="0"/>
              <a:t>C++</a:t>
            </a:r>
            <a:r>
              <a:rPr lang="ko-KR" altLang="en-US" dirty="0"/>
              <a:t>의 </a:t>
            </a:r>
            <a:r>
              <a:rPr lang="ko-KR" altLang="en-US" dirty="0" err="1"/>
              <a:t>객체지향적인</a:t>
            </a:r>
            <a:r>
              <a:rPr lang="ko-KR" altLang="en-US" dirty="0"/>
              <a:t> 장점을 그대로 가져오되 </a:t>
            </a:r>
            <a:r>
              <a:rPr lang="en-US" altLang="ko-KR" dirty="0"/>
              <a:t>C++</a:t>
            </a:r>
            <a:r>
              <a:rPr lang="ko-KR" altLang="en-US" dirty="0"/>
              <a:t>의 </a:t>
            </a:r>
            <a:r>
              <a:rPr lang="ko-KR" altLang="en-US" dirty="0" smtClean="0"/>
              <a:t>문제점을 </a:t>
            </a:r>
            <a:r>
              <a:rPr lang="ko-KR" altLang="en-US" dirty="0"/>
              <a:t>보완해 만들어졌다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ko-KR" altLang="en-US" b="1" dirty="0"/>
              <a:t>❶ 프로그래밍하기 위한 간결한 문법을 제공한다</a:t>
            </a:r>
            <a:r>
              <a:rPr lang="en-US" altLang="ko-KR" b="1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문법이 쉽기 때문에 프로그래밍 초보자가 배우기 적절한 언어다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쉬운 문법만으로도 많은 기능을 제공하여 어려운 문법 때문에 프로그램이 복잡해 지는 것을 최소화한다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C / C++</a:t>
            </a:r>
            <a:r>
              <a:rPr lang="ko-KR" altLang="en-US" dirty="0"/>
              <a:t>의 강력하지만 문제점으로 꼽히는 포인터를 과감히 없앴다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221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C# </a:t>
            </a:r>
            <a:r>
              <a:rPr lang="ko-KR" altLang="en-US" dirty="0">
                <a:solidFill>
                  <a:srgbClr val="008000"/>
                </a:solidFill>
              </a:rPr>
              <a:t>소개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6164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C#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ko-KR" altLang="en-US" b="1" dirty="0"/>
              <a:t>❷ 엄격한 문법으로 프로그래머의 실수를 방지한다</a:t>
            </a:r>
            <a:endParaRPr lang="en-US" altLang="ko-KR" b="1" dirty="0"/>
          </a:p>
          <a:p>
            <a:pPr lvl="2">
              <a:lnSpc>
                <a:spcPct val="150000"/>
              </a:lnSpc>
              <a:defRPr/>
            </a:pPr>
            <a:r>
              <a:rPr lang="ko-KR" altLang="en-US" dirty="0"/>
              <a:t>형식 및 문법 체크가 기존보다 더욱 엄격하다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dirty="0" smtClean="0"/>
              <a:t>개발자들이 </a:t>
            </a:r>
            <a:r>
              <a:rPr lang="ko-KR" altLang="en-US" dirty="0"/>
              <a:t>학습에 불편함을 느끼기도 하지만</a:t>
            </a:r>
            <a:r>
              <a:rPr lang="en-US" altLang="ko-KR" dirty="0"/>
              <a:t>, </a:t>
            </a:r>
            <a:r>
              <a:rPr lang="ko-KR" altLang="en-US" dirty="0"/>
              <a:t>대형 프로그램을 제작하는 경우에는 버그가 생길 확률이 적어져</a:t>
            </a:r>
            <a:r>
              <a:rPr lang="en-US" altLang="ko-KR" dirty="0"/>
              <a:t> </a:t>
            </a:r>
            <a:r>
              <a:rPr lang="ko-KR" altLang="en-US" dirty="0"/>
              <a:t>더 유용하다고 평가를 받는다</a:t>
            </a:r>
            <a:r>
              <a:rPr lang="en-US" altLang="ko-KR" dirty="0"/>
              <a:t>.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❸ 완전한 객체지향 언어이다 </a:t>
            </a:r>
            <a:endParaRPr lang="en-US" altLang="ko-KR" b="1" dirty="0"/>
          </a:p>
          <a:p>
            <a:pPr lvl="2">
              <a:lnSpc>
                <a:spcPct val="150000"/>
              </a:lnSpc>
              <a:defRPr/>
            </a:pPr>
            <a:r>
              <a:rPr lang="ko-KR" altLang="en-US" dirty="0"/>
              <a:t>기존 </a:t>
            </a:r>
            <a:r>
              <a:rPr lang="en-US" altLang="ko-KR" dirty="0"/>
              <a:t>C / C++</a:t>
            </a:r>
            <a:r>
              <a:rPr lang="ko-KR" altLang="en-US" dirty="0"/>
              <a:t>에서 사용되던 구조적인 프로그래밍 기법을 그대로 지원한다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dirty="0"/>
              <a:t>현재 실무에서 가장 일반적으로 사용되는 객체지향 프로그래밍 기법을 </a:t>
            </a:r>
            <a:r>
              <a:rPr lang="en-US" altLang="ko-KR" dirty="0"/>
              <a:t>100% </a:t>
            </a:r>
            <a:r>
              <a:rPr lang="ko-KR" altLang="en-US" dirty="0"/>
              <a:t>지원한다</a:t>
            </a:r>
            <a:r>
              <a:rPr lang="en-US" altLang="ko-KR" dirty="0"/>
              <a:t>. 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19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C# </a:t>
            </a:r>
            <a:r>
              <a:rPr lang="ko-KR" altLang="en-US" dirty="0">
                <a:solidFill>
                  <a:srgbClr val="008000"/>
                </a:solidFill>
              </a:rPr>
              <a:t>소개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6164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C#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ko-KR" altLang="en-US" dirty="0"/>
              <a:t>❹ 멀티 스레드 프로그래밍을 지원한다 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하나의 프로세스</a:t>
            </a:r>
            <a:r>
              <a:rPr lang="en-US" altLang="ko-KR" dirty="0"/>
              <a:t>(Process) </a:t>
            </a:r>
            <a:r>
              <a:rPr lang="ko-KR" altLang="en-US" dirty="0"/>
              <a:t>안에서 여러 개의 스레드</a:t>
            </a:r>
            <a:r>
              <a:rPr lang="en-US" altLang="ko-KR" dirty="0"/>
              <a:t>(Thread)</a:t>
            </a:r>
            <a:r>
              <a:rPr lang="ko-KR" altLang="en-US" dirty="0"/>
              <a:t>가 동시에 작동되도록 프로그래밍이 가능함으로 병렬 처리가 가능해져</a:t>
            </a:r>
            <a:r>
              <a:rPr lang="en-US" altLang="ko-KR" dirty="0"/>
              <a:t>, </a:t>
            </a:r>
            <a:r>
              <a:rPr lang="ko-KR" altLang="en-US" dirty="0"/>
              <a:t>복잡한 대용량 작업을 빠른 시간에 처리할 수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자체 라이브러리에서 멀티 스레드 프로그래밍</a:t>
            </a:r>
            <a:r>
              <a:rPr lang="en-US" altLang="ko-KR" dirty="0"/>
              <a:t>(Multi Thread Programming)</a:t>
            </a:r>
            <a:r>
              <a:rPr lang="ko-KR" altLang="en-US" dirty="0"/>
              <a:t>을 지원하기 때문에 프로그래머는 비교적 쉽게 병렬 프로그래밍을 할 수 있다</a:t>
            </a:r>
            <a:r>
              <a:rPr lang="en-US" altLang="ko-KR" dirty="0"/>
              <a:t>. 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dirty="0"/>
              <a:t>❺ </a:t>
            </a:r>
            <a:r>
              <a:rPr lang="ko-KR" altLang="en-US" dirty="0"/>
              <a:t>다양한 응용 프로그램을 작성할 수 있다 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알집</a:t>
            </a:r>
            <a:r>
              <a:rPr lang="en-US" altLang="ko-KR" dirty="0"/>
              <a:t>, </a:t>
            </a:r>
            <a:r>
              <a:rPr lang="ko-KR" altLang="en-US" dirty="0"/>
              <a:t>엑셀과 같이 일반 컴퓨터에서 작동하는 데스크톱 응용 프로그램</a:t>
            </a:r>
            <a:r>
              <a:rPr lang="en-US" altLang="ko-KR" dirty="0"/>
              <a:t>, </a:t>
            </a:r>
            <a:r>
              <a:rPr lang="ko-KR" altLang="en-US" dirty="0"/>
              <a:t>웹 서버에서 작동하는 </a:t>
            </a:r>
            <a:r>
              <a:rPr lang="en-US" altLang="ko-KR" dirty="0" err="1"/>
              <a:t>ASP.Net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데이터베이스 응용 프로그램</a:t>
            </a:r>
            <a:r>
              <a:rPr lang="en-US" altLang="ko-KR" dirty="0"/>
              <a:t>, </a:t>
            </a:r>
            <a:r>
              <a:rPr lang="ko-KR" altLang="en-US" dirty="0"/>
              <a:t>유니티 환경의 게임 프로그래밍 등을 작성할 수 있다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645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C# </a:t>
            </a:r>
            <a:r>
              <a:rPr lang="ko-KR" altLang="en-US" dirty="0">
                <a:solidFill>
                  <a:srgbClr val="008000"/>
                </a:solidFill>
              </a:rPr>
              <a:t>소개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61640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dirty="0"/>
              <a:t>C#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ko-KR" altLang="en-US" sz="1900" dirty="0"/>
              <a:t>❻ </a:t>
            </a:r>
            <a:r>
              <a:rPr lang="en-US" altLang="ko-KR" sz="1900" b="1" dirty="0"/>
              <a:t>CLR(Common Language Runtime, </a:t>
            </a:r>
            <a:r>
              <a:rPr lang="ko-KR" altLang="en-US" sz="1900" b="1" dirty="0"/>
              <a:t>공용 언어 런타임</a:t>
            </a:r>
            <a:r>
              <a:rPr lang="en-US" altLang="ko-KR" sz="1900" b="1" dirty="0"/>
              <a:t>)</a:t>
            </a:r>
            <a:r>
              <a:rPr lang="ko-KR" altLang="en-US" sz="1900" b="1" dirty="0"/>
              <a:t>환경에서 개발된다 </a:t>
            </a:r>
            <a:endParaRPr lang="en-US" altLang="ko-KR" sz="1900" b="1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sz="1900" dirty="0"/>
              <a:t>CLR</a:t>
            </a:r>
            <a:r>
              <a:rPr lang="ko-KR" altLang="en-US" sz="1900" dirty="0"/>
              <a:t>과 통합 클래스 라이브러리 집합을 포함하는 닷넷 프레임워크 환경에서 실행</a:t>
            </a:r>
            <a:r>
              <a:rPr lang="en-US" altLang="ko-KR" sz="1900" dirty="0"/>
              <a:t>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sz="1900" dirty="0"/>
              <a:t>CLR</a:t>
            </a:r>
            <a:r>
              <a:rPr lang="ko-KR" altLang="en-US" sz="1900" dirty="0"/>
              <a:t>을 사용하면 코드를 실행하거나 개발하는 일이 쉽고 서로 다른 언어로 개발된 코드를 통합하거나 통신이 가능하도록 프로그램을 작성할 수 있다</a:t>
            </a:r>
            <a:r>
              <a:rPr lang="en-US" altLang="ko-KR" sz="1900" dirty="0"/>
              <a:t>. 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sz="1900" dirty="0"/>
              <a:t>CLR</a:t>
            </a:r>
            <a:r>
              <a:rPr lang="ko-KR" altLang="en-US" sz="1900" dirty="0"/>
              <a:t> 사용의 장점</a:t>
            </a:r>
            <a:endParaRPr lang="en-US" altLang="ko-KR" sz="1900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/>
              <a:t>실행 코드의 성능 향상                                   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/>
              <a:t>다중 스레드 프로그래밍 지원 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/>
              <a:t>타 언어로 개발된 구성요소 쉽게 호출해 사용       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/>
              <a:t>예외 처리의 지원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/>
              <a:t>클래스 라이브러리에서 제공하는 기능 사용 </a:t>
            </a:r>
            <a:r>
              <a:rPr lang="en-US" altLang="ko-KR" dirty="0"/>
              <a:t>       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 err="1"/>
              <a:t>가비지</a:t>
            </a:r>
            <a:r>
              <a:rPr lang="ko-KR" altLang="en-US" dirty="0"/>
              <a:t> 컬렉션 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/>
              <a:t>객체지향 프로그래밍 기능                              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/>
              <a:t>안정성의 향상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06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C# </a:t>
            </a:r>
            <a:r>
              <a:rPr lang="ko-KR" altLang="en-US" dirty="0">
                <a:solidFill>
                  <a:srgbClr val="008000"/>
                </a:solidFill>
              </a:rPr>
              <a:t>소개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6164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닷넷 프레임워크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b="1" dirty="0" err="1" smtClean="0"/>
              <a:t>닷넷</a:t>
            </a:r>
            <a:r>
              <a:rPr lang="ko-KR" altLang="en-US" b="1" dirty="0" smtClean="0"/>
              <a:t> 프레임워크 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마이크로소프트에서 </a:t>
            </a:r>
            <a:r>
              <a:rPr lang="ko-KR" altLang="en-US" dirty="0"/>
              <a:t>제공하는 </a:t>
            </a:r>
            <a:r>
              <a:rPr lang="en-US" altLang="ko-KR" dirty="0"/>
              <a:t>Windows </a:t>
            </a:r>
            <a:r>
              <a:rPr lang="ko-KR" altLang="en-US" dirty="0"/>
              <a:t>프로그램 개발 및 실행환경에 대한 이름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많은 </a:t>
            </a:r>
            <a:r>
              <a:rPr lang="en-US" altLang="ko-KR" dirty="0"/>
              <a:t>Windows </a:t>
            </a:r>
            <a:r>
              <a:rPr lang="ko-KR" altLang="en-US" dirty="0"/>
              <a:t>응용 프로그램이 닷넷 프레임워크 환경에서 </a:t>
            </a:r>
            <a:r>
              <a:rPr lang="ko-KR" altLang="en-US" dirty="0" smtClean="0"/>
              <a:t>작동</a:t>
            </a:r>
            <a:endParaRPr lang="en-US" altLang="ko-KR" dirty="0" smtClean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 smtClean="0"/>
              <a:t>Windows </a:t>
            </a:r>
            <a:r>
              <a:rPr lang="en-US" altLang="ko-KR" dirty="0"/>
              <a:t>10, Windows Server 2016 </a:t>
            </a:r>
            <a:r>
              <a:rPr lang="ko-KR" altLang="en-US" dirty="0"/>
              <a:t>이후 버전에서는 </a:t>
            </a:r>
            <a:r>
              <a:rPr lang="en-US" altLang="ko-KR" dirty="0"/>
              <a:t>Windows </a:t>
            </a:r>
            <a:r>
              <a:rPr lang="ko-KR" altLang="en-US" dirty="0"/>
              <a:t>업데이트를 수행하면 자동으로 최신 닷넷 프레임워크가 </a:t>
            </a:r>
            <a:r>
              <a:rPr lang="ko-KR" altLang="en-US" dirty="0" smtClean="0"/>
              <a:t>설치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848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E2C9BD9-8B25-479F-858A-A614CF195705}"/>
              </a:ext>
            </a:extLst>
          </p:cNvPr>
          <p:cNvSpPr/>
          <p:nvPr/>
        </p:nvSpPr>
        <p:spPr>
          <a:xfrm>
            <a:off x="971599" y="1984565"/>
            <a:ext cx="7344817" cy="4252748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C# </a:t>
            </a:r>
            <a:r>
              <a:rPr lang="ko-KR" altLang="en-US" dirty="0">
                <a:solidFill>
                  <a:srgbClr val="008000"/>
                </a:solidFill>
              </a:rPr>
              <a:t>소개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7776665" cy="5400675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3600" dirty="0"/>
              <a:t>닷넷 프레임워크</a:t>
            </a:r>
            <a:endParaRPr lang="en-US" altLang="ko-KR" sz="3600" dirty="0"/>
          </a:p>
          <a:p>
            <a:pPr marL="514350" indent="-514350">
              <a:buFont typeface="+mj-lt"/>
              <a:buAutoNum type="romanUcPeriod"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endParaRPr lang="en-US" altLang="ko-KR" sz="21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sz="2600" b="1" dirty="0"/>
              <a:t>닷넷 프레임워크</a:t>
            </a:r>
            <a:r>
              <a:rPr lang="en-US" altLang="ko-KR" sz="2600" b="1" dirty="0"/>
              <a:t>(.NET Framework)</a:t>
            </a:r>
            <a:r>
              <a:rPr lang="ko-KR" altLang="en-US" sz="2600" b="1" dirty="0"/>
              <a:t> </a:t>
            </a:r>
            <a:endParaRPr lang="en-US" altLang="ko-KR" sz="2600" b="1" dirty="0"/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sz="2600" dirty="0"/>
              <a:t>- 2002</a:t>
            </a:r>
            <a:r>
              <a:rPr lang="ko-KR" altLang="en-US" sz="2600" dirty="0"/>
              <a:t>년에 마이크로소프트에서 발표</a:t>
            </a:r>
            <a:r>
              <a:rPr lang="en-US" altLang="ko-KR" sz="2600" dirty="0"/>
              <a:t>, Windows </a:t>
            </a:r>
            <a:r>
              <a:rPr lang="ko-KR" altLang="en-US" sz="2600" dirty="0"/>
              <a:t>전용 응용 프로그램 작성에 사용</a:t>
            </a:r>
            <a:endParaRPr lang="en-US" altLang="ko-KR" sz="2600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sz="2600" dirty="0"/>
              <a:t>2022</a:t>
            </a:r>
            <a:r>
              <a:rPr lang="ko-KR" altLang="en-US" sz="2600" dirty="0"/>
              <a:t>년 닷넷 프레임워크 </a:t>
            </a:r>
            <a:r>
              <a:rPr lang="en-US" altLang="ko-KR" sz="2600" dirty="0"/>
              <a:t>4.8 </a:t>
            </a:r>
            <a:r>
              <a:rPr lang="ko-KR" altLang="en-US" sz="2600" dirty="0"/>
              <a:t>버전을 마지막으로 새 버전 업그레이드 제공 </a:t>
            </a:r>
            <a:r>
              <a:rPr lang="ko-KR" altLang="en-US" sz="2600" dirty="0" err="1"/>
              <a:t>안할</a:t>
            </a:r>
            <a:r>
              <a:rPr lang="ko-KR" altLang="en-US" sz="2600" dirty="0"/>
              <a:t> 계획</a:t>
            </a:r>
            <a:endParaRPr lang="en-US" altLang="ko-KR" sz="2600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sz="2600" dirty="0"/>
              <a:t>앞으로 나올 </a:t>
            </a:r>
            <a:r>
              <a:rPr lang="en-US" altLang="ko-KR" sz="2600" dirty="0"/>
              <a:t>Windows </a:t>
            </a:r>
            <a:r>
              <a:rPr lang="ko-KR" altLang="en-US" sz="2600" dirty="0"/>
              <a:t>버전에는 닷넷 프레임워크가 기본으로 제공될 것이라 닷넷 프레임워크로 개발된 환경이 향후에도 계속 작동될 것으로 보임</a:t>
            </a:r>
            <a:r>
              <a:rPr lang="en-US" altLang="ko-KR" sz="2600" dirty="0"/>
              <a:t>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sz="2600" b="1" dirty="0"/>
              <a:t>닷넷 코어</a:t>
            </a:r>
            <a:r>
              <a:rPr lang="en-US" altLang="ko-KR" sz="2600" b="1" dirty="0"/>
              <a:t>(.NET Core):</a:t>
            </a:r>
            <a:r>
              <a:rPr lang="ko-KR" altLang="en-US" sz="2600" b="1" dirty="0"/>
              <a:t> </a:t>
            </a:r>
            <a:r>
              <a:rPr lang="en-US" altLang="ko-KR" sz="2600" dirty="0"/>
              <a:t>2014</a:t>
            </a:r>
            <a:r>
              <a:rPr lang="ko-KR" altLang="en-US" sz="2600" dirty="0"/>
              <a:t>년 크로스 플랫 폼</a:t>
            </a:r>
            <a:r>
              <a:rPr lang="en-US" altLang="ko-KR" sz="2600" dirty="0"/>
              <a:t>(</a:t>
            </a:r>
            <a:r>
              <a:rPr lang="ko-KR" altLang="en-US" sz="2600" dirty="0"/>
              <a:t>윈도우</a:t>
            </a:r>
            <a:r>
              <a:rPr lang="en-US" altLang="ko-KR" sz="2600" dirty="0"/>
              <a:t>, </a:t>
            </a:r>
            <a:r>
              <a:rPr lang="ko-KR" altLang="en-US" sz="2600" dirty="0"/>
              <a:t>리눅스</a:t>
            </a:r>
            <a:r>
              <a:rPr lang="en-US" altLang="ko-KR" sz="2600" dirty="0"/>
              <a:t>, </a:t>
            </a:r>
            <a:r>
              <a:rPr lang="ko-KR" altLang="en-US" sz="2600" dirty="0"/>
              <a:t>맥 등을 통칭</a:t>
            </a:r>
            <a:r>
              <a:rPr lang="en-US" altLang="ko-KR" sz="2600" dirty="0"/>
              <a:t>)</a:t>
            </a:r>
            <a:r>
              <a:rPr lang="ko-KR" altLang="en-US" sz="2600" dirty="0"/>
              <a:t>에서 작동하는 응용 프로그램을 작성하기 위한 용도로 출시</a:t>
            </a:r>
            <a:endParaRPr lang="en-US" altLang="ko-KR" sz="26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sz="2600" b="1" dirty="0"/>
              <a:t>닷넷</a:t>
            </a:r>
            <a:r>
              <a:rPr lang="en-US" altLang="ko-KR" sz="2600" b="1" dirty="0"/>
              <a:t>(.NET):</a:t>
            </a:r>
            <a:r>
              <a:rPr lang="ko-KR" altLang="en-US" sz="2600" b="1" dirty="0"/>
              <a:t> </a:t>
            </a:r>
            <a:r>
              <a:rPr lang="ko-KR" altLang="en-US" sz="2600" dirty="0"/>
              <a:t>닷넷 프레임워크와 닷넷 코어를 통합한 이름</a:t>
            </a:r>
            <a:endParaRPr lang="en-US" altLang="ko-KR" sz="2600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sz="2600" dirty="0"/>
              <a:t>2020</a:t>
            </a:r>
            <a:r>
              <a:rPr lang="ko-KR" altLang="en-US" sz="2600" dirty="0"/>
              <a:t>년에 닷넷 </a:t>
            </a:r>
            <a:r>
              <a:rPr lang="en-US" altLang="ko-KR" sz="2600" dirty="0"/>
              <a:t>5</a:t>
            </a:r>
            <a:r>
              <a:rPr lang="ko-KR" altLang="en-US" sz="2600" dirty="0"/>
              <a:t>가</a:t>
            </a:r>
            <a:r>
              <a:rPr lang="en-US" altLang="ko-KR" sz="2600" dirty="0"/>
              <a:t>, 2021</a:t>
            </a:r>
            <a:r>
              <a:rPr lang="ko-KR" altLang="en-US" sz="2600" dirty="0"/>
              <a:t>년에 닷넷 </a:t>
            </a:r>
            <a:r>
              <a:rPr lang="en-US" altLang="ko-KR" sz="2600" dirty="0"/>
              <a:t>6</a:t>
            </a:r>
            <a:r>
              <a:rPr lang="ko-KR" altLang="en-US" sz="2600" dirty="0"/>
              <a:t>가 발표</a:t>
            </a:r>
            <a:r>
              <a:rPr lang="en-US" altLang="ko-KR" sz="2600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sz="2600" dirty="0"/>
              <a:t>닷넷 </a:t>
            </a:r>
            <a:r>
              <a:rPr lang="en-US" altLang="ko-KR" sz="2600" dirty="0"/>
              <a:t>6</a:t>
            </a:r>
            <a:r>
              <a:rPr lang="ko-KR" altLang="en-US" sz="2600" dirty="0"/>
              <a:t>부터는 모바일 환경까지 지원되는 진정한 크로스 플랫폼 환경을 지원</a:t>
            </a:r>
            <a:endParaRPr lang="en-US" altLang="ko-KR" sz="2600" b="1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A11B9-A514-4845-8C1B-BAAED4E027C1}"/>
              </a:ext>
            </a:extLst>
          </p:cNvPr>
          <p:cNvSpPr/>
          <p:nvPr/>
        </p:nvSpPr>
        <p:spPr>
          <a:xfrm>
            <a:off x="971600" y="1984564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CB5914-1114-48E3-867B-37F79F6F033C}"/>
              </a:ext>
            </a:extLst>
          </p:cNvPr>
          <p:cNvSpPr/>
          <p:nvPr/>
        </p:nvSpPr>
        <p:spPr>
          <a:xfrm>
            <a:off x="2555776" y="2047280"/>
            <a:ext cx="3249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닷넷 프레임워크</a:t>
            </a:r>
            <a:r>
              <a:rPr lang="en-US" altLang="ko-KR" sz="1600" b="1" dirty="0">
                <a:solidFill>
                  <a:srgbClr val="008000"/>
                </a:solidFill>
              </a:rPr>
              <a:t>, </a:t>
            </a:r>
            <a:r>
              <a:rPr lang="ko-KR" altLang="en-US" sz="1600" b="1" dirty="0">
                <a:solidFill>
                  <a:srgbClr val="008000"/>
                </a:solidFill>
              </a:rPr>
              <a:t>닷넷 코어</a:t>
            </a:r>
            <a:r>
              <a:rPr lang="en-US" altLang="ko-KR" sz="1600" b="1" dirty="0">
                <a:solidFill>
                  <a:srgbClr val="008000"/>
                </a:solidFill>
              </a:rPr>
              <a:t>, </a:t>
            </a:r>
            <a:r>
              <a:rPr lang="ko-KR" altLang="en-US" sz="1600" b="1" dirty="0">
                <a:solidFill>
                  <a:srgbClr val="008000"/>
                </a:solidFill>
              </a:rPr>
              <a:t>닷넷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58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/>
              <a:t>C# </a:t>
            </a:r>
            <a:r>
              <a:rPr lang="ko-KR" altLang="en-US" sz="4000" dirty="0"/>
              <a:t>프로그램 작성 방법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36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140968"/>
            <a:ext cx="6162972" cy="30243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프</a:t>
            </a:r>
            <a:r>
              <a:rPr lang="ko-KR" altLang="en-US" sz="2000" b="1" dirty="0"/>
              <a:t>로그래밍 언어의 개념과 종류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C# </a:t>
            </a:r>
            <a:r>
              <a:rPr lang="ko-KR" altLang="en-US" sz="2000" b="1" dirty="0">
                <a:latin typeface="+mj-ea"/>
                <a:ea typeface="+mj-ea"/>
              </a:rPr>
              <a:t>소개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</a:rPr>
              <a:t>C#</a:t>
            </a:r>
            <a:r>
              <a:rPr lang="ko-KR" altLang="en-US" sz="2000" b="1" dirty="0">
                <a:latin typeface="+mj-ea"/>
              </a:rPr>
              <a:t> 프</a:t>
            </a:r>
            <a:r>
              <a:rPr lang="ko-KR" altLang="en-US" sz="2000" b="1" dirty="0"/>
              <a:t>로그래밍 작성 방법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</a:rPr>
              <a:t>C# </a:t>
            </a:r>
            <a:r>
              <a:rPr lang="ko-KR" altLang="en-US" sz="2000" b="1" dirty="0">
                <a:latin typeface="+mj-ea"/>
              </a:rPr>
              <a:t>개발환경 구축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처음 작성하는 </a:t>
            </a:r>
            <a:r>
              <a:rPr lang="en-US" altLang="ko-KR" sz="2000" b="1" dirty="0">
                <a:latin typeface="+mj-ea"/>
              </a:rPr>
              <a:t>C#</a:t>
            </a:r>
            <a:r>
              <a:rPr lang="ko-KR" altLang="en-US" sz="2000" b="1" dirty="0">
                <a:latin typeface="+mj-ea"/>
              </a:rPr>
              <a:t> 프로그램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C# </a:t>
            </a:r>
            <a:r>
              <a:rPr lang="ko-KR" altLang="en-US" dirty="0">
                <a:solidFill>
                  <a:srgbClr val="008000"/>
                </a:solidFill>
              </a:rPr>
              <a:t>프로그램 작성 방법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C#</a:t>
            </a:r>
            <a:r>
              <a:rPr lang="ko-KR" altLang="en-US" sz="2000" dirty="0"/>
              <a:t> 프로그램 작성 흐름 요약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4B114F-910B-4CF1-BF30-29F41EEE2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60550"/>
            <a:ext cx="7128792" cy="41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0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E2C9BD9-8B25-479F-858A-A614CF195705}"/>
              </a:ext>
            </a:extLst>
          </p:cNvPr>
          <p:cNvSpPr/>
          <p:nvPr/>
        </p:nvSpPr>
        <p:spPr>
          <a:xfrm>
            <a:off x="971599" y="1984564"/>
            <a:ext cx="7344817" cy="406822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C# </a:t>
            </a:r>
            <a:r>
              <a:rPr lang="ko-KR" altLang="en-US" dirty="0">
                <a:solidFill>
                  <a:srgbClr val="008000"/>
                </a:solidFill>
              </a:rPr>
              <a:t>프로그램 작성 방법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1" y="1196975"/>
            <a:ext cx="7776666" cy="4855814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dirty="0"/>
              <a:t>C# </a:t>
            </a:r>
            <a:r>
              <a:rPr lang="ko-KR" altLang="en-US" dirty="0"/>
              <a:t>프로그램 작성 흐름 요약</a:t>
            </a:r>
          </a:p>
          <a:p>
            <a:pPr marL="514350" indent="-514350">
              <a:buFont typeface="+mj-lt"/>
              <a:buAutoNum type="romanUcPeriod"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endParaRPr lang="en-US" altLang="ko-KR" sz="19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sz="1700" dirty="0" smtClean="0"/>
              <a:t>C</a:t>
            </a:r>
            <a:r>
              <a:rPr lang="en-US" altLang="ko-KR" sz="1700" dirty="0"/>
              <a:t>#</a:t>
            </a:r>
            <a:r>
              <a:rPr lang="ko-KR" altLang="en-US" sz="1700" dirty="0"/>
              <a:t>은 닷넷 프레임워크 환경에서 작동하므로 그림의 마지막에 보이는 *</a:t>
            </a:r>
            <a:r>
              <a:rPr lang="en-US" altLang="ko-KR" sz="1700" dirty="0"/>
              <a:t>.exe </a:t>
            </a:r>
            <a:r>
              <a:rPr lang="ko-KR" altLang="en-US" sz="1700" dirty="0"/>
              <a:t>파일을 어셈블리 </a:t>
            </a:r>
            <a:r>
              <a:rPr lang="en-US" altLang="ko-KR" sz="1700" dirty="0"/>
              <a:t>(Assembly)</a:t>
            </a:r>
            <a:r>
              <a:rPr lang="ko-KR" altLang="en-US" sz="1700" dirty="0"/>
              <a:t>라 부른다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sz="1700" dirty="0" smtClean="0"/>
              <a:t>어셈블리는 </a:t>
            </a:r>
            <a:r>
              <a:rPr lang="ko-KR" altLang="en-US" sz="1700" dirty="0"/>
              <a:t>중간 단계의 언어로 </a:t>
            </a:r>
            <a:r>
              <a:rPr lang="en-US" altLang="ko-KR" sz="1700" dirty="0"/>
              <a:t>IL(Intermediate Language)</a:t>
            </a:r>
            <a:r>
              <a:rPr lang="ko-KR" altLang="en-US" sz="1700" dirty="0"/>
              <a:t>로도 부른다</a:t>
            </a:r>
            <a:r>
              <a:rPr lang="en-US" altLang="ko-KR" sz="1700" dirty="0"/>
              <a:t>(</a:t>
            </a:r>
            <a:r>
              <a:rPr lang="ko-KR" altLang="en-US" sz="1700" dirty="0"/>
              <a:t>자바의 바이트 코드와 비슷한 개념이다</a:t>
            </a:r>
            <a:r>
              <a:rPr lang="en-US" altLang="ko-KR" sz="1700" dirty="0"/>
              <a:t>).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sz="1700" dirty="0"/>
              <a:t>*.exe </a:t>
            </a:r>
            <a:r>
              <a:rPr lang="ko-KR" altLang="en-US" sz="1700" dirty="0"/>
              <a:t>파일을 실행하기 위해서는 닷넷 프레임워크 환경의 핵심인 </a:t>
            </a:r>
            <a:r>
              <a:rPr lang="en-US" altLang="ko-KR" sz="1700" dirty="0"/>
              <a:t>CLR</a:t>
            </a:r>
            <a:r>
              <a:rPr lang="ko-KR" altLang="en-US" sz="1700" dirty="0"/>
              <a:t>이 작동해서 내부적으로 다시 컴파일 과정 등을 거쳐 원시 코드</a:t>
            </a:r>
            <a:r>
              <a:rPr lang="en-US" altLang="ko-KR" sz="1700" dirty="0"/>
              <a:t>(Native Code)</a:t>
            </a:r>
            <a:r>
              <a:rPr lang="ko-KR" altLang="en-US" sz="1700" dirty="0"/>
              <a:t>로 변환해야 한다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sz="1700" dirty="0" smtClean="0"/>
              <a:t>하지만 </a:t>
            </a:r>
            <a:r>
              <a:rPr lang="ko-KR" altLang="en-US" sz="1700" dirty="0"/>
              <a:t>모두 내부적으로 처리되기 때문에 실제로는 그냥 *</a:t>
            </a:r>
            <a:r>
              <a:rPr lang="en-US" altLang="ko-KR" sz="1700" dirty="0"/>
              <a:t>.exe </a:t>
            </a:r>
            <a:r>
              <a:rPr lang="ko-KR" altLang="en-US" sz="1700" dirty="0"/>
              <a:t>파일이 바로 실행되는 것처럼 보인다</a:t>
            </a:r>
            <a:r>
              <a:rPr lang="en-US" altLang="ko-KR" sz="1700" dirty="0"/>
              <a:t>. </a:t>
            </a:r>
            <a:endParaRPr lang="en-US" altLang="ko-KR" sz="1500" b="1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A11B9-A514-4845-8C1B-BAAED4E027C1}"/>
              </a:ext>
            </a:extLst>
          </p:cNvPr>
          <p:cNvSpPr/>
          <p:nvPr/>
        </p:nvSpPr>
        <p:spPr>
          <a:xfrm>
            <a:off x="971600" y="1984564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CB5914-1114-48E3-867B-37F79F6F033C}"/>
              </a:ext>
            </a:extLst>
          </p:cNvPr>
          <p:cNvSpPr/>
          <p:nvPr/>
        </p:nvSpPr>
        <p:spPr>
          <a:xfrm>
            <a:off x="2555776" y="2047280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닷넷 프레임워크 환경에서의 컴파일과 실행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55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C# </a:t>
            </a:r>
            <a:r>
              <a:rPr lang="ko-KR" altLang="en-US" dirty="0">
                <a:solidFill>
                  <a:srgbClr val="008000"/>
                </a:solidFill>
              </a:rPr>
              <a:t>프로그램 작성 방법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프로그램 코딩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코딩</a:t>
            </a:r>
            <a:r>
              <a:rPr lang="en-US" altLang="ko-KR" dirty="0"/>
              <a:t>(Coding</a:t>
            </a:r>
            <a:r>
              <a:rPr lang="en-US" altLang="ko-KR" dirty="0" smtClean="0"/>
              <a:t>) : </a:t>
            </a:r>
            <a:r>
              <a:rPr lang="ko-KR" altLang="en-US" dirty="0"/>
              <a:t>머릿속에 그려진 결과물을 실제로 만들기 위해 </a:t>
            </a:r>
            <a:r>
              <a:rPr lang="en-US" altLang="ko-KR" dirty="0"/>
              <a:t>C# </a:t>
            </a:r>
            <a:r>
              <a:rPr lang="ko-KR" altLang="en-US" dirty="0"/>
              <a:t>컴파일러가 알아들을 수 있는 형식으로 문서를 작성한다는 의미</a:t>
            </a: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 smtClean="0"/>
              <a:t>ex)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100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을 뺀 값을 계산하라는 프로그램을 작성한다고 했을 때 다음과 같이 코딩하면 컴퓨터는 알아듣지 못할 것이다</a:t>
            </a:r>
            <a:r>
              <a:rPr lang="en-US" altLang="ko-KR" dirty="0" smtClean="0"/>
              <a:t>.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0DDD36-87C2-4E67-950B-55AE0035C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06" y="3417151"/>
            <a:ext cx="72104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71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C# </a:t>
            </a:r>
            <a:r>
              <a:rPr lang="ko-KR" altLang="en-US" dirty="0">
                <a:solidFill>
                  <a:srgbClr val="008000"/>
                </a:solidFill>
              </a:rPr>
              <a:t>프로그램 작성 방법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프로그램 코딩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1-1] C# </a:t>
            </a:r>
            <a:r>
              <a:rPr lang="ko-KR" altLang="en-US" b="1" dirty="0">
                <a:solidFill>
                  <a:srgbClr val="008000"/>
                </a:solidFill>
              </a:rPr>
              <a:t>프로그램 맛보기</a:t>
            </a: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C# </a:t>
            </a:r>
            <a:r>
              <a:rPr lang="ko-KR" altLang="en-US" dirty="0"/>
              <a:t>소스 코드 중 일부만 표현한 예</a:t>
            </a: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</a:t>
            </a:r>
            <a:r>
              <a:rPr lang="en-US" altLang="ko-KR" b="1" dirty="0">
                <a:solidFill>
                  <a:schemeClr val="accent1"/>
                </a:solidFill>
              </a:rPr>
              <a:t>100</a:t>
            </a:r>
            <a:r>
              <a:rPr lang="ko-KR" altLang="en-US" b="1" dirty="0">
                <a:solidFill>
                  <a:schemeClr val="accent1"/>
                </a:solidFill>
              </a:rPr>
              <a:t>에서 </a:t>
            </a:r>
            <a:r>
              <a:rPr lang="en-US" altLang="ko-KR" b="1" dirty="0">
                <a:solidFill>
                  <a:schemeClr val="accent1"/>
                </a:solidFill>
              </a:rPr>
              <a:t>50</a:t>
            </a:r>
            <a:r>
              <a:rPr lang="ko-KR" altLang="en-US" b="1" dirty="0">
                <a:solidFill>
                  <a:schemeClr val="accent1"/>
                </a:solidFill>
              </a:rPr>
              <a:t>을 뺀</a:t>
            </a:r>
            <a:r>
              <a:rPr lang="ko-KR" altLang="en-US" dirty="0"/>
              <a:t> 결과를 모니터에 출력해주는 전형적인 </a:t>
            </a:r>
            <a:r>
              <a:rPr lang="en-US" altLang="ko-KR" dirty="0"/>
              <a:t>C# </a:t>
            </a:r>
            <a:r>
              <a:rPr lang="ko-KR" altLang="en-US" dirty="0"/>
              <a:t>프로그램 형태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BC877A-819D-481A-83F4-A39FCE92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2199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63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C# </a:t>
            </a:r>
            <a:r>
              <a:rPr lang="ko-KR" altLang="en-US" dirty="0">
                <a:solidFill>
                  <a:srgbClr val="008000"/>
                </a:solidFill>
              </a:rPr>
              <a:t>프로그램 작성 방법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프로그램 코딩</a:t>
            </a:r>
            <a:endParaRPr lang="en-US" altLang="ko-KR" sz="2000" dirty="0"/>
          </a:p>
          <a:p>
            <a:pPr marL="628650" lvl="3" indent="0">
              <a:lnSpc>
                <a:spcPct val="150000"/>
              </a:lnSpc>
              <a:buNone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0EE930-11C2-4D90-8E01-85B5F5B4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28" y="1988840"/>
            <a:ext cx="73818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90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C# </a:t>
            </a:r>
            <a:r>
              <a:rPr lang="ko-KR" altLang="en-US" dirty="0">
                <a:solidFill>
                  <a:srgbClr val="008000"/>
                </a:solidFill>
              </a:rPr>
              <a:t>프로그램 작성 방법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컴파일과 링크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컴퓨터가 유일하게 이해하는 언어는 기계어로 작성된 코드이다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[</a:t>
            </a:r>
            <a:r>
              <a:rPr lang="ko-KR" altLang="en-US" dirty="0"/>
              <a:t>소스 </a:t>
            </a:r>
            <a:r>
              <a:rPr lang="en-US" altLang="ko-KR" dirty="0"/>
              <a:t>1-1]</a:t>
            </a:r>
            <a:r>
              <a:rPr lang="ko-KR" altLang="en-US" dirty="0"/>
              <a:t>을 컴퓨터가 이해할 수 있도록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1-7]</a:t>
            </a:r>
            <a:r>
              <a:rPr lang="ko-KR" altLang="en-US" dirty="0"/>
              <a:t>과 같은 ‘컴파일</a:t>
            </a:r>
            <a:r>
              <a:rPr lang="en-US" altLang="ko-KR" dirty="0"/>
              <a:t>(Compile)’ </a:t>
            </a:r>
            <a:r>
              <a:rPr lang="ko-KR" altLang="en-US" dirty="0"/>
              <a:t>과정을 거쳐야 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BA74BE-2261-4146-AFD6-8796D5CF8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111939"/>
            <a:ext cx="54102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2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C# </a:t>
            </a:r>
            <a:r>
              <a:rPr lang="ko-KR" altLang="en-US" dirty="0">
                <a:solidFill>
                  <a:srgbClr val="008000"/>
                </a:solidFill>
              </a:rPr>
              <a:t>프로그램 작성 방법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컴파일과 링크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33BAB-D7C8-4249-B475-806CE5045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17" y="2060848"/>
            <a:ext cx="702256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51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E77434D-510D-474B-9BBF-FA9FA2012A6D}"/>
              </a:ext>
            </a:extLst>
          </p:cNvPr>
          <p:cNvSpPr/>
          <p:nvPr/>
        </p:nvSpPr>
        <p:spPr>
          <a:xfrm>
            <a:off x="899592" y="4121871"/>
            <a:ext cx="8064896" cy="2358673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377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컴파일과 링크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sz="1700" dirty="0">
                <a:latin typeface="+mn-ea"/>
              </a:rPr>
              <a:t>컴파일 후 ‘링크</a:t>
            </a:r>
            <a:r>
              <a:rPr lang="en-US" altLang="ko-KR" sz="1700" dirty="0">
                <a:latin typeface="+mn-ea"/>
              </a:rPr>
              <a:t>(Link</a:t>
            </a:r>
            <a:r>
              <a:rPr lang="en-US" altLang="ko-KR" sz="1700" dirty="0" smtClean="0">
                <a:latin typeface="+mn-ea"/>
              </a:rPr>
              <a:t>)’</a:t>
            </a:r>
            <a:r>
              <a:rPr lang="ko-KR" altLang="en-US" sz="1700" dirty="0" smtClean="0">
                <a:latin typeface="+mn-ea"/>
              </a:rPr>
              <a:t>를 거쳐야 </a:t>
            </a:r>
            <a:r>
              <a:rPr lang="ko-KR" altLang="en-US" sz="1700" dirty="0">
                <a:latin typeface="+mn-ea"/>
              </a:rPr>
              <a:t>컴퓨터가 실행할 수 있는 ‘실행 파일</a:t>
            </a:r>
            <a:r>
              <a:rPr lang="en-US" altLang="ko-KR" sz="1700" dirty="0">
                <a:latin typeface="+mn-ea"/>
              </a:rPr>
              <a:t>(*.exe)’</a:t>
            </a:r>
            <a:r>
              <a:rPr lang="ko-KR" altLang="en-US" sz="1700" dirty="0">
                <a:latin typeface="+mn-ea"/>
              </a:rPr>
              <a:t>이 </a:t>
            </a:r>
            <a:r>
              <a:rPr lang="ko-KR" altLang="en-US" sz="1700" dirty="0" smtClean="0">
                <a:latin typeface="+mn-ea"/>
              </a:rPr>
              <a:t>생성</a:t>
            </a:r>
            <a:r>
              <a:rPr lang="en-US" altLang="ko-KR" sz="1700" dirty="0" smtClean="0">
                <a:latin typeface="+mn-ea"/>
              </a:rPr>
              <a:t> </a:t>
            </a:r>
            <a:endParaRPr lang="en-US" altLang="ko-KR" sz="1700" dirty="0">
              <a:latin typeface="+mn-ea"/>
            </a:endParaRP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sz="1700" dirty="0">
                <a:latin typeface="+mn-ea"/>
              </a:rPr>
              <a:t>쇳덩어리와 나무</a:t>
            </a:r>
            <a:r>
              <a:rPr lang="en-US" altLang="ko-KR" sz="1700" dirty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소스 파일</a:t>
            </a:r>
            <a:r>
              <a:rPr lang="en-US" altLang="ko-KR" sz="1700" dirty="0">
                <a:latin typeface="+mn-ea"/>
              </a:rPr>
              <a:t>, *.</a:t>
            </a:r>
            <a:r>
              <a:rPr lang="en-US" altLang="ko-KR" sz="1700" dirty="0" err="1">
                <a:latin typeface="+mn-ea"/>
              </a:rPr>
              <a:t>cs</a:t>
            </a:r>
            <a:r>
              <a:rPr lang="en-US" altLang="ko-KR" sz="1700" dirty="0" smtClean="0">
                <a:latin typeface="+mn-ea"/>
              </a:rPr>
              <a:t>)</a:t>
            </a:r>
            <a:r>
              <a:rPr lang="ko-KR" altLang="en-US" sz="1700" dirty="0" smtClean="0">
                <a:latin typeface="+mn-ea"/>
              </a:rPr>
              <a:t>를 </a:t>
            </a:r>
            <a:r>
              <a:rPr lang="ko-KR" altLang="en-US" sz="1700" dirty="0">
                <a:latin typeface="+mn-ea"/>
              </a:rPr>
              <a:t>가지고 작업</a:t>
            </a:r>
            <a:r>
              <a:rPr lang="en-US" altLang="ko-KR" sz="1700" dirty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컴파일</a:t>
            </a:r>
            <a:r>
              <a:rPr lang="en-US" altLang="ko-KR" sz="1700" dirty="0">
                <a:latin typeface="+mn-ea"/>
              </a:rPr>
              <a:t>)</a:t>
            </a:r>
            <a:r>
              <a:rPr lang="ko-KR" altLang="en-US" sz="1700" dirty="0">
                <a:latin typeface="+mn-ea"/>
              </a:rPr>
              <a:t>을 거쳐 드라이버의 몸통과 손잡이</a:t>
            </a:r>
            <a:r>
              <a:rPr lang="en-US" altLang="ko-KR" sz="1700" dirty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오브젝트 파일</a:t>
            </a:r>
            <a:r>
              <a:rPr lang="en-US" altLang="ko-KR" sz="1700" dirty="0">
                <a:latin typeface="+mn-ea"/>
              </a:rPr>
              <a:t>)</a:t>
            </a:r>
            <a:r>
              <a:rPr lang="ko-KR" altLang="en-US" sz="1700" dirty="0">
                <a:latin typeface="+mn-ea"/>
              </a:rPr>
              <a:t>를 만들 수 </a:t>
            </a:r>
            <a:r>
              <a:rPr lang="ko-KR" altLang="en-US" sz="1700" dirty="0" smtClean="0">
                <a:latin typeface="+mn-ea"/>
              </a:rPr>
              <a:t>있음</a:t>
            </a:r>
            <a:endParaRPr lang="en-US" altLang="ko-KR" sz="1700" dirty="0">
              <a:latin typeface="+mn-ea"/>
            </a:endParaRP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sz="1700" dirty="0" smtClean="0">
                <a:latin typeface="+mn-ea"/>
              </a:rPr>
              <a:t>몸통과 손잡이를 결합</a:t>
            </a: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 smtClean="0">
                <a:latin typeface="+mn-ea"/>
              </a:rPr>
              <a:t>링크</a:t>
            </a:r>
            <a:r>
              <a:rPr lang="en-US" altLang="ko-KR" sz="1700" dirty="0" smtClean="0">
                <a:latin typeface="+mn-ea"/>
              </a:rPr>
              <a:t>)</a:t>
            </a:r>
            <a:r>
              <a:rPr lang="ko-KR" altLang="en-US" sz="1700" dirty="0" smtClean="0">
                <a:latin typeface="+mn-ea"/>
              </a:rPr>
              <a:t>해야 비로소 사용할 수 있는</a:t>
            </a: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 smtClean="0">
                <a:latin typeface="+mn-ea"/>
              </a:rPr>
              <a:t>실행 가능한</a:t>
            </a:r>
            <a:r>
              <a:rPr lang="en-US" altLang="ko-KR" sz="1700" dirty="0" smtClean="0">
                <a:latin typeface="+mn-ea"/>
              </a:rPr>
              <a:t>) </a:t>
            </a:r>
            <a:r>
              <a:rPr lang="ko-KR" altLang="en-US" sz="1700" dirty="0" smtClean="0">
                <a:latin typeface="+mn-ea"/>
              </a:rPr>
              <a:t>드라이버</a:t>
            </a: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 smtClean="0">
                <a:latin typeface="+mn-ea"/>
              </a:rPr>
              <a:t>실행 파일</a:t>
            </a:r>
            <a:r>
              <a:rPr lang="en-US" altLang="ko-KR" sz="1700" dirty="0" smtClean="0">
                <a:latin typeface="+mn-ea"/>
              </a:rPr>
              <a:t>, *.exe)</a:t>
            </a:r>
            <a:r>
              <a:rPr lang="ko-KR" altLang="en-US" sz="1700" dirty="0" smtClean="0">
                <a:latin typeface="+mn-ea"/>
              </a:rPr>
              <a:t>가 완성되는 것</a:t>
            </a:r>
            <a:endParaRPr lang="en-US" altLang="ko-KR" sz="1700" dirty="0" smtClean="0">
              <a:latin typeface="+mn-ea"/>
            </a:endParaRP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sz="1700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sz="2000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700" dirty="0">
                <a:latin typeface="+mn-ea"/>
              </a:rPr>
              <a:t>컴파일과 링크는 소스 파일이 하나뿐이더라도 반드시 수행해야 한다</a:t>
            </a:r>
            <a:r>
              <a:rPr lang="en-US" altLang="ko-KR" sz="1700" dirty="0">
                <a:latin typeface="+mn-ea"/>
              </a:rPr>
              <a:t>. 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sz="1700" dirty="0">
                <a:latin typeface="+mn-ea"/>
              </a:rPr>
              <a:t>대부분의 컴파일러는 컴파일과 링크 과정을 별도로 처리하지 않기 때문에           컴파일과 링크를 합쳐서 ‘컴파일’ 또는 ‘</a:t>
            </a:r>
            <a:r>
              <a:rPr lang="ko-KR" altLang="en-US" sz="1700" dirty="0" err="1">
                <a:latin typeface="+mn-ea"/>
              </a:rPr>
              <a:t>빌드’라고도</a:t>
            </a:r>
            <a:r>
              <a:rPr lang="ko-KR" altLang="en-US" sz="1700" dirty="0">
                <a:latin typeface="+mn-ea"/>
              </a:rPr>
              <a:t> 한다</a:t>
            </a:r>
            <a:r>
              <a:rPr lang="en-US" altLang="ko-KR" sz="1700" dirty="0">
                <a:latin typeface="+mn-ea"/>
              </a:rPr>
              <a:t>. 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sz="1700" dirty="0">
                <a:latin typeface="+mn-ea"/>
              </a:rPr>
              <a:t>필요에 따라 컴파일과 링크를 별도로 수행할 수도 있다</a:t>
            </a:r>
            <a:r>
              <a:rPr lang="en-US" altLang="ko-KR" sz="1700" dirty="0">
                <a:latin typeface="+mn-ea"/>
              </a:rPr>
              <a:t>.</a:t>
            </a:r>
            <a:endParaRPr lang="en-US" altLang="ko-KR" sz="1700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C# </a:t>
            </a:r>
            <a:r>
              <a:rPr lang="ko-KR" altLang="en-US" dirty="0">
                <a:solidFill>
                  <a:srgbClr val="008000"/>
                </a:solidFill>
              </a:rPr>
              <a:t>프로그램 작성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A3406-8002-4161-91E7-3D359CF87F72}"/>
              </a:ext>
            </a:extLst>
          </p:cNvPr>
          <p:cNvSpPr/>
          <p:nvPr/>
        </p:nvSpPr>
        <p:spPr>
          <a:xfrm>
            <a:off x="899592" y="4118096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435794-C947-466E-B4DD-C9FDAC917B99}"/>
              </a:ext>
            </a:extLst>
          </p:cNvPr>
          <p:cNvSpPr/>
          <p:nvPr/>
        </p:nvSpPr>
        <p:spPr>
          <a:xfrm>
            <a:off x="2411320" y="4197472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  <a:ea typeface="맑은 고딕" panose="020B0503020000020004" pitchFamily="50" charset="-127"/>
              </a:rPr>
              <a:t>빌드 </a:t>
            </a:r>
            <a:r>
              <a:rPr lang="en-US" altLang="ko-KR" sz="1600" b="1" dirty="0">
                <a:solidFill>
                  <a:srgbClr val="008000"/>
                </a:solidFill>
                <a:ea typeface="맑은 고딕" panose="020B0503020000020004" pitchFamily="50" charset="-127"/>
              </a:rPr>
              <a:t>= </a:t>
            </a:r>
            <a:r>
              <a:rPr lang="ko-KR" altLang="en-US" sz="1600" b="1" dirty="0">
                <a:solidFill>
                  <a:srgbClr val="008000"/>
                </a:solidFill>
                <a:ea typeface="맑은 고딕" panose="020B0503020000020004" pitchFamily="50" charset="-127"/>
              </a:rPr>
              <a:t>컴파일 </a:t>
            </a:r>
            <a:r>
              <a:rPr lang="en-US" altLang="ko-KR" sz="1600" b="1" dirty="0">
                <a:solidFill>
                  <a:srgbClr val="008000"/>
                </a:solidFill>
                <a:ea typeface="맑은 고딕" panose="020B0503020000020004" pitchFamily="50" charset="-127"/>
              </a:rPr>
              <a:t>+ </a:t>
            </a:r>
            <a:r>
              <a:rPr lang="ko-KR" altLang="en-US" sz="1600" b="1" dirty="0">
                <a:solidFill>
                  <a:srgbClr val="008000"/>
                </a:solidFill>
                <a:ea typeface="맑은 고딕" panose="020B0503020000020004" pitchFamily="50" charset="-127"/>
              </a:rPr>
              <a:t>링크</a:t>
            </a:r>
            <a:endParaRPr lang="en-US" altLang="ko-KR" sz="1600" b="1" dirty="0">
              <a:solidFill>
                <a:srgbClr val="00800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107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C# </a:t>
            </a:r>
            <a:r>
              <a:rPr lang="ko-KR" altLang="en-US" dirty="0">
                <a:solidFill>
                  <a:srgbClr val="008000"/>
                </a:solidFill>
              </a:rPr>
              <a:t>프로그램 작성 방법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프로그램 실행</a:t>
            </a:r>
            <a:endParaRPr lang="en-US" altLang="ko-KR" sz="20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2000" b="1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CC287-B877-4F89-BDA6-2686AAAB5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535329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7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E2C9BD9-8B25-479F-858A-A614CF195705}"/>
              </a:ext>
            </a:extLst>
          </p:cNvPr>
          <p:cNvSpPr/>
          <p:nvPr/>
        </p:nvSpPr>
        <p:spPr>
          <a:xfrm>
            <a:off x="755576" y="1772817"/>
            <a:ext cx="7992887" cy="4104456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6"/>
            <a:ext cx="8136705" cy="4680296"/>
          </a:xfrm>
        </p:spPr>
        <p:txBody>
          <a:bodyPr>
            <a:normAutofit fontScale="32500" lnSpcReduction="20000"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6200" dirty="0"/>
              <a:t>프로그램 실행</a:t>
            </a:r>
            <a:endParaRPr lang="en-US" altLang="ko-KR" sz="6200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romanUcPeriod"/>
            </a:pPr>
            <a:endParaRPr lang="en-US" altLang="ko-KR" sz="2000" dirty="0"/>
          </a:p>
          <a:p>
            <a:pPr marL="514350" indent="-514350">
              <a:buFont typeface="+mj-lt"/>
              <a:buAutoNum type="romanUcPeriod"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endParaRPr lang="en-US" altLang="ko-KR" sz="2100" dirty="0"/>
          </a:p>
          <a:p>
            <a:pPr lvl="1">
              <a:lnSpc>
                <a:spcPct val="150000"/>
              </a:lnSpc>
              <a:buClrTx/>
              <a:defRPr/>
            </a:pPr>
            <a:r>
              <a:rPr lang="ko-KR" altLang="en-US" sz="4900" dirty="0"/>
              <a:t>컴파일러</a:t>
            </a:r>
            <a:r>
              <a:rPr lang="en-US" altLang="ko-KR" sz="4900" dirty="0"/>
              <a:t>(Compiler) </a:t>
            </a:r>
            <a:r>
              <a:rPr lang="ko-KR" altLang="en-US" sz="4900" dirty="0"/>
              <a:t>언어</a:t>
            </a:r>
            <a:r>
              <a:rPr lang="en-US" altLang="ko-KR" sz="4900" dirty="0"/>
              <a:t>: </a:t>
            </a:r>
            <a:r>
              <a:rPr lang="ko-KR" altLang="en-US" sz="4900" dirty="0"/>
              <a:t>소스 코드를 실행 가능한 기계어로 일괄 번역한 후 번역이 완료된 파일</a:t>
            </a:r>
            <a:r>
              <a:rPr lang="en-US" altLang="ko-KR" sz="4900" dirty="0"/>
              <a:t>(*.exe, *.class </a:t>
            </a:r>
            <a:r>
              <a:rPr lang="ko-KR" altLang="en-US" sz="4900" dirty="0"/>
              <a:t>등의 파일</a:t>
            </a:r>
            <a:r>
              <a:rPr lang="en-US" altLang="ko-KR" sz="4900" dirty="0"/>
              <a:t>)</a:t>
            </a:r>
            <a:r>
              <a:rPr lang="ko-KR" altLang="en-US" sz="4900" dirty="0"/>
              <a:t>이 실행되는 언어</a:t>
            </a:r>
            <a:endParaRPr lang="en-US" altLang="ko-KR" sz="49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sz="4900" dirty="0" smtClean="0"/>
              <a:t>- </a:t>
            </a:r>
            <a:r>
              <a:rPr lang="ko-KR" altLang="en-US" sz="4900" dirty="0"/>
              <a:t>대표적인 컴파일러 언어</a:t>
            </a:r>
            <a:r>
              <a:rPr lang="en-US" altLang="ko-KR" sz="4900" dirty="0"/>
              <a:t>: C, C++, </a:t>
            </a:r>
            <a:r>
              <a:rPr lang="ko-KR" altLang="en-US" sz="4900" dirty="0"/>
              <a:t>자바</a:t>
            </a:r>
            <a:r>
              <a:rPr lang="en-US" altLang="ko-KR" sz="4900" dirty="0"/>
              <a:t>, C# </a:t>
            </a:r>
            <a:r>
              <a:rPr lang="ko-KR" altLang="en-US" sz="4900" dirty="0"/>
              <a:t>등</a:t>
            </a:r>
            <a:endParaRPr lang="en-US" altLang="ko-KR" sz="4900" dirty="0"/>
          </a:p>
          <a:p>
            <a:pPr lvl="1">
              <a:lnSpc>
                <a:spcPct val="150000"/>
              </a:lnSpc>
              <a:buClrTx/>
              <a:defRPr/>
            </a:pPr>
            <a:r>
              <a:rPr lang="ko-KR" altLang="en-US" sz="4900" dirty="0"/>
              <a:t>스크립트 언어</a:t>
            </a:r>
            <a:r>
              <a:rPr lang="en-US" altLang="ko-KR" sz="4900" dirty="0"/>
              <a:t>(or</a:t>
            </a:r>
            <a:r>
              <a:rPr lang="ko-KR" altLang="en-US" sz="4900" dirty="0"/>
              <a:t> 인터프리터 언어</a:t>
            </a:r>
            <a:r>
              <a:rPr lang="en-US" altLang="ko-KR" sz="4900" dirty="0"/>
              <a:t>): </a:t>
            </a:r>
            <a:r>
              <a:rPr lang="ko-KR" altLang="en-US" sz="4900" dirty="0"/>
              <a:t>소스 코드를 한 </a:t>
            </a:r>
            <a:r>
              <a:rPr lang="ko-KR" altLang="en-US" sz="4900" dirty="0" err="1"/>
              <a:t>줄씩</a:t>
            </a:r>
            <a:r>
              <a:rPr lang="ko-KR" altLang="en-US" sz="4900" dirty="0"/>
              <a:t> 읽어가며 실행되는 언어</a:t>
            </a:r>
            <a:endParaRPr lang="en-US" altLang="ko-KR" sz="49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sz="4900" dirty="0"/>
              <a:t>- </a:t>
            </a:r>
            <a:r>
              <a:rPr lang="ko-KR" altLang="en-US" sz="4900" dirty="0"/>
              <a:t>한 줄 씩 처리하는 작업을 하는 프로그램을 인터프리터</a:t>
            </a:r>
            <a:r>
              <a:rPr lang="en-US" altLang="ko-KR" sz="4900" dirty="0"/>
              <a:t>(Interpreter)</a:t>
            </a:r>
            <a:r>
              <a:rPr lang="ko-KR" altLang="en-US" sz="4900" dirty="0"/>
              <a:t>라고 함</a:t>
            </a:r>
            <a:r>
              <a:rPr lang="en-US" altLang="ko-KR" sz="4900" dirty="0"/>
              <a:t>.</a:t>
            </a:r>
          </a:p>
          <a:p>
            <a:pPr lvl="2">
              <a:lnSpc>
                <a:spcPct val="150000"/>
              </a:lnSpc>
              <a:buFontTx/>
              <a:buChar char="-"/>
              <a:defRPr/>
            </a:pPr>
            <a:r>
              <a:rPr lang="ko-KR" altLang="en-US" sz="4900" dirty="0"/>
              <a:t>별도의 실행 파일이 생성되지 않음</a:t>
            </a:r>
            <a:r>
              <a:rPr lang="en-US" altLang="ko-KR" sz="4900" dirty="0"/>
              <a:t>.</a:t>
            </a:r>
          </a:p>
          <a:p>
            <a:pPr lvl="2">
              <a:lnSpc>
                <a:spcPct val="150000"/>
              </a:lnSpc>
              <a:buFontTx/>
              <a:buChar char="-"/>
              <a:defRPr/>
            </a:pPr>
            <a:r>
              <a:rPr lang="ko-KR" altLang="en-US" sz="4900" dirty="0"/>
              <a:t>대표적인 스크립트 언어</a:t>
            </a:r>
            <a:r>
              <a:rPr lang="en-US" altLang="ko-KR" sz="4900" dirty="0"/>
              <a:t>: </a:t>
            </a:r>
            <a:r>
              <a:rPr lang="ko-KR" altLang="en-US" sz="4900" dirty="0" err="1"/>
              <a:t>파이썬</a:t>
            </a:r>
            <a:r>
              <a:rPr lang="en-US" altLang="ko-KR" sz="4900" dirty="0"/>
              <a:t>, </a:t>
            </a:r>
            <a:r>
              <a:rPr lang="ko-KR" altLang="en-US" sz="4900" dirty="0"/>
              <a:t>자바스크립트</a:t>
            </a:r>
            <a:r>
              <a:rPr lang="en-US" altLang="ko-KR" sz="4900" dirty="0"/>
              <a:t>(JavaScript), </a:t>
            </a:r>
            <a:r>
              <a:rPr lang="ko-KR" altLang="en-US" sz="4900" dirty="0"/>
              <a:t>펄</a:t>
            </a:r>
            <a:r>
              <a:rPr lang="en-US" altLang="ko-KR" sz="4900" dirty="0"/>
              <a:t>(Perl) </a:t>
            </a:r>
          </a:p>
          <a:p>
            <a:pPr lvl="2">
              <a:lnSpc>
                <a:spcPct val="150000"/>
              </a:lnSpc>
              <a:buFontTx/>
              <a:buChar char="-"/>
              <a:defRPr/>
            </a:pPr>
            <a:r>
              <a:rPr lang="ko-KR" altLang="en-US" sz="4900" dirty="0"/>
              <a:t>빠른 시간 안에 배울 수 있음</a:t>
            </a:r>
            <a:r>
              <a:rPr lang="en-US" altLang="ko-KR" sz="4900" dirty="0"/>
              <a:t>.</a:t>
            </a:r>
            <a:endParaRPr lang="en-US" altLang="ko-KR" sz="4900" b="1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C# </a:t>
            </a:r>
            <a:r>
              <a:rPr lang="ko-KR" altLang="en-US" dirty="0">
                <a:solidFill>
                  <a:srgbClr val="008000"/>
                </a:solidFill>
              </a:rPr>
              <a:t>프로그램 작성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A11B9-A514-4845-8C1B-BAAED4E027C1}"/>
              </a:ext>
            </a:extLst>
          </p:cNvPr>
          <p:cNvSpPr/>
          <p:nvPr/>
        </p:nvSpPr>
        <p:spPr>
          <a:xfrm>
            <a:off x="755576" y="1772816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CB5914-1114-48E3-867B-37F79F6F033C}"/>
              </a:ext>
            </a:extLst>
          </p:cNvPr>
          <p:cNvSpPr/>
          <p:nvPr/>
        </p:nvSpPr>
        <p:spPr>
          <a:xfrm>
            <a:off x="2339752" y="1835532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컴파일러 언어와 스크립트 언어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프로그래밍 언어의 개념과 종류</a:t>
            </a:r>
            <a:endParaRPr lang="ko-KR" altLang="en-US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/>
              <a:t>C# </a:t>
            </a:r>
            <a:r>
              <a:rPr lang="ko-KR" altLang="en-US" sz="4000" dirty="0"/>
              <a:t>개발환경 구축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5407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Visual Studio </a:t>
            </a:r>
            <a:r>
              <a:rPr lang="ko-KR" altLang="en-US" sz="2000" dirty="0"/>
              <a:t>버전 소개</a:t>
            </a:r>
            <a:endParaRPr lang="en-US" altLang="ko-KR" sz="20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700" dirty="0"/>
              <a:t>마이크로소프트가 제공하는 </a:t>
            </a:r>
            <a:r>
              <a:rPr lang="en-US" altLang="ko-KR" sz="1700" dirty="0"/>
              <a:t>Visual Studio </a:t>
            </a:r>
            <a:r>
              <a:rPr lang="ko-KR" altLang="en-US" sz="1700" dirty="0"/>
              <a:t>안에는 </a:t>
            </a:r>
            <a:r>
              <a:rPr lang="en-US" altLang="ko-KR" sz="1700" dirty="0"/>
              <a:t>Visual C#</a:t>
            </a:r>
            <a:r>
              <a:rPr lang="ko-KR" altLang="en-US" sz="1700" dirty="0"/>
              <a:t>이라고 불리는 </a:t>
            </a:r>
            <a:r>
              <a:rPr lang="en-US" altLang="ko-KR" sz="1700" dirty="0"/>
              <a:t>C# </a:t>
            </a:r>
            <a:r>
              <a:rPr lang="ko-KR" altLang="en-US" sz="1700" dirty="0"/>
              <a:t>개발환경이 포함되어 있다</a:t>
            </a:r>
            <a:r>
              <a:rPr lang="en-US" altLang="ko-KR" sz="1700" dirty="0"/>
              <a:t>. </a:t>
            </a:r>
          </a:p>
          <a:p>
            <a:pPr lvl="2">
              <a:lnSpc>
                <a:spcPct val="150000"/>
              </a:lnSpc>
              <a:defRPr/>
            </a:pPr>
            <a:r>
              <a:rPr lang="en-US" altLang="ko-KR" sz="1700" dirty="0"/>
              <a:t>Visual Studio</a:t>
            </a:r>
            <a:r>
              <a:rPr lang="ko-KR" altLang="en-US" sz="1700" dirty="0"/>
              <a:t>는 </a:t>
            </a:r>
            <a:r>
              <a:rPr lang="en-US" altLang="ko-KR" sz="1700" dirty="0"/>
              <a:t>C++, C#, VB, F# </a:t>
            </a:r>
            <a:r>
              <a:rPr lang="ko-KR" altLang="en-US" sz="1700" dirty="0"/>
              <a:t>등의 다양한 언어를 포함하고 있는 개발환경이다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pPr lvl="2">
              <a:lnSpc>
                <a:spcPct val="150000"/>
              </a:lnSpc>
              <a:defRPr/>
            </a:pPr>
            <a:r>
              <a:rPr lang="en-US" altLang="ko-KR" sz="1700" dirty="0" smtClean="0"/>
              <a:t>Visual </a:t>
            </a:r>
            <a:r>
              <a:rPr lang="en-US" altLang="ko-KR" sz="1700" dirty="0"/>
              <a:t>Studio</a:t>
            </a:r>
            <a:r>
              <a:rPr lang="ko-KR" altLang="en-US" sz="1700" dirty="0"/>
              <a:t>는 유료와 무료 버전으로 </a:t>
            </a:r>
            <a:r>
              <a:rPr lang="ko-KR" altLang="en-US" sz="1700" dirty="0" smtClean="0"/>
              <a:t>나뉜다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2728016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Visual Studio </a:t>
            </a:r>
            <a:r>
              <a:rPr lang="ko-KR" altLang="en-US" sz="2000" dirty="0"/>
              <a:t>버전 소개</a:t>
            </a:r>
            <a:endParaRPr lang="en-US" altLang="ko-KR" sz="2000" b="1" dirty="0">
              <a:solidFill>
                <a:srgbClr val="008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50301-72F0-4A1C-BC8B-A1E09B3EE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6" y="1988840"/>
            <a:ext cx="7428244" cy="349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50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1-1] Visual Studio Community </a:t>
            </a:r>
            <a:r>
              <a:rPr lang="ko-KR" altLang="en-US" b="1" dirty="0">
                <a:solidFill>
                  <a:srgbClr val="3C479D"/>
                </a:solidFill>
              </a:rPr>
              <a:t>설치하기</a:t>
            </a:r>
            <a:endParaRPr lang="en-US" altLang="ko-KR" dirty="0">
              <a:solidFill>
                <a:srgbClr val="3C479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DF98E-E4D9-4FF3-B171-E281F70AF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3" y="2301875"/>
            <a:ext cx="68675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34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1-1] Visual Studio Community </a:t>
            </a:r>
            <a:r>
              <a:rPr lang="ko-KR" altLang="en-US" b="1" dirty="0">
                <a:solidFill>
                  <a:srgbClr val="3C479D"/>
                </a:solidFill>
              </a:rPr>
              <a:t>설치하기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dirty="0" smtClean="0"/>
              <a:t>Windows </a:t>
            </a:r>
            <a:r>
              <a:rPr lang="en-US" altLang="ko-KR" dirty="0"/>
              <a:t>10</a:t>
            </a:r>
            <a:r>
              <a:rPr lang="ko-KR" altLang="en-US" dirty="0"/>
              <a:t>은 파일 탐색기를 실행해 메뉴의 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- [</a:t>
            </a:r>
            <a:r>
              <a:rPr lang="ko-KR" altLang="en-US" dirty="0"/>
              <a:t>파일 확장명</a:t>
            </a:r>
            <a:r>
              <a:rPr lang="en-US" altLang="ko-KR" dirty="0"/>
              <a:t>]</a:t>
            </a:r>
            <a:r>
              <a:rPr lang="ko-KR" altLang="en-US" dirty="0"/>
              <a:t>을 체크하면 파일의 확장명을 볼 수 있다</a:t>
            </a:r>
            <a:r>
              <a:rPr lang="en-US" altLang="ko-KR" dirty="0"/>
              <a:t>. Windows 11</a:t>
            </a:r>
            <a:r>
              <a:rPr lang="ko-KR" altLang="en-US" dirty="0"/>
              <a:t>은 파일 탐색기의 메뉴에서 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- [</a:t>
            </a:r>
            <a:r>
              <a:rPr lang="ko-KR" altLang="en-US" dirty="0"/>
              <a:t>표시</a:t>
            </a:r>
            <a:r>
              <a:rPr lang="en-US" altLang="ko-KR" dirty="0"/>
              <a:t>] - [</a:t>
            </a:r>
            <a:r>
              <a:rPr lang="ko-KR" altLang="en-US" dirty="0"/>
              <a:t>파일 확장명</a:t>
            </a:r>
            <a:r>
              <a:rPr lang="en-US" altLang="ko-KR" dirty="0"/>
              <a:t>]</a:t>
            </a:r>
            <a:r>
              <a:rPr lang="ko-KR" altLang="en-US" dirty="0"/>
              <a:t>을 선택하면 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0F1153-DF20-4E99-8860-4C7D54D51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457426"/>
            <a:ext cx="6112154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89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1-1] Visual Studio Community </a:t>
            </a:r>
            <a:r>
              <a:rPr lang="ko-KR" altLang="en-US" b="1" dirty="0">
                <a:solidFill>
                  <a:srgbClr val="3C479D"/>
                </a:solidFill>
              </a:rPr>
              <a:t>설치하기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en-US" altLang="ko-KR" dirty="0"/>
              <a:t>https://visualstudio.microsoft.com/</a:t>
            </a:r>
            <a:r>
              <a:rPr lang="ko-KR" altLang="en-US" dirty="0"/>
              <a:t>에서 </a:t>
            </a:r>
            <a:r>
              <a:rPr lang="en-US" altLang="ko-KR" dirty="0"/>
              <a:t>Visual Studio Community </a:t>
            </a:r>
            <a:r>
              <a:rPr lang="ko-KR" altLang="en-US" dirty="0"/>
              <a:t>설치 파일을 </a:t>
            </a:r>
            <a:r>
              <a:rPr lang="ko-KR" altLang="en-US" dirty="0" smtClean="0"/>
              <a:t>다운로드한다</a:t>
            </a:r>
            <a:r>
              <a:rPr lang="en-US" altLang="ko-KR" dirty="0" smtClean="0"/>
              <a:t>.</a:t>
            </a: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18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18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18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18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sz="1800" b="1" dirty="0">
              <a:solidFill>
                <a:srgbClr val="008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C0A7C1-84CF-42BA-8A12-C4527C5CE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586811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59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1-1] Visual Studio Community </a:t>
            </a:r>
            <a:r>
              <a:rPr lang="ko-KR" altLang="en-US" b="1" dirty="0">
                <a:solidFill>
                  <a:srgbClr val="3C479D"/>
                </a:solidFill>
              </a:rPr>
              <a:t>설치하기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1-13]</a:t>
            </a:r>
            <a:r>
              <a:rPr lang="ko-KR" altLang="en-US" dirty="0"/>
              <a:t>과 같은 </a:t>
            </a:r>
            <a:r>
              <a:rPr lang="en-US" altLang="ko-KR" dirty="0"/>
              <a:t>[</a:t>
            </a:r>
            <a:r>
              <a:rPr lang="ko-KR" altLang="en-US" dirty="0"/>
              <a:t>사용자 계정 컨트롤</a:t>
            </a:r>
            <a:r>
              <a:rPr lang="en-US" altLang="ko-KR" dirty="0"/>
              <a:t>] </a:t>
            </a:r>
            <a:r>
              <a:rPr lang="ko-KR" altLang="en-US" dirty="0"/>
              <a:t>메시지 창이 나오면 </a:t>
            </a:r>
            <a:r>
              <a:rPr lang="en-US" altLang="ko-KR" dirty="0"/>
              <a:t>&lt;</a:t>
            </a:r>
            <a:r>
              <a:rPr lang="ko-KR" altLang="en-US" dirty="0"/>
              <a:t>예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A39AE8-B047-4580-A1F5-3D2F8B8C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708920"/>
            <a:ext cx="5616624" cy="31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1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1-1] Visual Studio Community </a:t>
            </a:r>
            <a:r>
              <a:rPr lang="ko-KR" altLang="en-US" b="1" dirty="0">
                <a:solidFill>
                  <a:srgbClr val="3C479D"/>
                </a:solidFill>
              </a:rPr>
              <a:t>설치하기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r>
              <a:rPr lang="ko-KR" altLang="en-US" dirty="0"/>
              <a:t>설치 초기화면에서 </a:t>
            </a:r>
            <a:r>
              <a:rPr lang="en-US" altLang="ko-KR" dirty="0"/>
              <a:t>&lt;</a:t>
            </a:r>
            <a:r>
              <a:rPr lang="ko-KR" altLang="en-US" dirty="0"/>
              <a:t>계속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884143-BB08-4C0C-9311-056FACC26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2"/>
            <a:ext cx="5040560" cy="338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19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1-1] Visual Studio Community </a:t>
            </a:r>
            <a:r>
              <a:rPr lang="ko-KR" altLang="en-US" b="1" dirty="0">
                <a:solidFill>
                  <a:srgbClr val="3C479D"/>
                </a:solidFill>
              </a:rPr>
              <a:t>설치하기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5"/>
              <a:defRPr/>
            </a:pPr>
            <a:r>
              <a:rPr lang="ko-KR" altLang="en-US" dirty="0"/>
              <a:t>필요한 파일을 다운로드 및 설치한다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2CA2A9-443A-4037-9644-91C6C5A5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36912"/>
            <a:ext cx="5184576" cy="34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03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1-1] Visual Studio Community </a:t>
            </a:r>
            <a:r>
              <a:rPr lang="ko-KR" altLang="en-US" b="1" dirty="0">
                <a:solidFill>
                  <a:srgbClr val="3C479D"/>
                </a:solidFill>
              </a:rPr>
              <a:t>설치하기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6"/>
              <a:defRPr/>
            </a:pPr>
            <a:r>
              <a:rPr lang="en-US" altLang="ko-KR" dirty="0"/>
              <a:t>[</a:t>
            </a:r>
            <a:r>
              <a:rPr lang="ko-KR" altLang="en-US" dirty="0"/>
              <a:t>워크로드</a:t>
            </a:r>
            <a:r>
              <a:rPr lang="en-US" altLang="ko-KR" dirty="0"/>
              <a:t>] </a:t>
            </a:r>
            <a:r>
              <a:rPr lang="ko-KR" altLang="en-US" dirty="0"/>
              <a:t>창이 뜨면 </a:t>
            </a:r>
            <a:r>
              <a:rPr lang="en-US" altLang="ko-KR" dirty="0"/>
              <a:t>[</a:t>
            </a:r>
            <a:r>
              <a:rPr lang="ko-KR" altLang="en-US" dirty="0"/>
              <a:t>데스크톱 및 모바일</a:t>
            </a:r>
            <a:r>
              <a:rPr lang="en-US" altLang="ko-KR" dirty="0"/>
              <a:t>] </a:t>
            </a:r>
            <a:r>
              <a:rPr lang="ko-KR" altLang="en-US" dirty="0"/>
              <a:t>아래의 </a:t>
            </a:r>
            <a:r>
              <a:rPr lang="en-US" altLang="ko-KR" dirty="0"/>
              <a:t>[.NET </a:t>
            </a:r>
            <a:r>
              <a:rPr lang="ko-KR" altLang="en-US" dirty="0"/>
              <a:t>데스크톱 개발</a:t>
            </a:r>
            <a:r>
              <a:rPr lang="en-US" altLang="ko-KR" dirty="0"/>
              <a:t>]</a:t>
            </a:r>
            <a:r>
              <a:rPr lang="ko-KR" altLang="en-US" dirty="0"/>
              <a:t>만 체크하고 </a:t>
            </a:r>
            <a:r>
              <a:rPr lang="en-US" altLang="ko-KR" dirty="0" smtClean="0"/>
              <a:t>[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클릭한다</a:t>
            </a:r>
            <a:r>
              <a:rPr lang="en-US" altLang="ko-KR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9B3275-3748-4EF0-AFC3-F4D0FEB29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96952"/>
            <a:ext cx="6336704" cy="35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3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프로그래밍 언어의 개념과 종류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200" dirty="0"/>
              <a:t>프로그래밍 언어의 개념</a:t>
            </a:r>
            <a:endParaRPr lang="en-US" altLang="ko-KR" sz="22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sz="1700" dirty="0"/>
              <a:t>프로그래밍 언어</a:t>
            </a:r>
            <a:r>
              <a:rPr lang="en-US" altLang="ko-KR" sz="1700" dirty="0"/>
              <a:t>: </a:t>
            </a:r>
            <a:r>
              <a:rPr lang="ko-KR" altLang="en-US" sz="1700" dirty="0"/>
              <a:t>컴퓨터가 이해하는 언어 </a:t>
            </a:r>
            <a:endParaRPr lang="en-US" altLang="ko-KR" sz="1700" dirty="0" smtClean="0"/>
          </a:p>
          <a:p>
            <a:pPr lvl="2">
              <a:lnSpc>
                <a:spcPct val="150000"/>
              </a:lnSpc>
              <a:buClrTx/>
            </a:pPr>
            <a:r>
              <a:rPr lang="ko-KR" altLang="en-US" sz="1700" dirty="0" smtClean="0"/>
              <a:t>프로그래머</a:t>
            </a:r>
            <a:r>
              <a:rPr lang="en-US" altLang="ko-KR" sz="1700" dirty="0" smtClean="0"/>
              <a:t>: </a:t>
            </a:r>
            <a:r>
              <a:rPr lang="ko-KR" altLang="en-US" sz="1700" dirty="0" smtClean="0"/>
              <a:t>프로그래밍 언어를 사용해서 소프트웨어나 앱을 만드는 직업인</a:t>
            </a:r>
            <a:endParaRPr lang="en-US" altLang="ko-KR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2B4720-2178-48FC-8061-824F6ADC2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34705"/>
            <a:ext cx="7344816" cy="28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5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1-1] Visual Studio Community </a:t>
            </a:r>
            <a:r>
              <a:rPr lang="ko-KR" altLang="en-US" b="1" dirty="0">
                <a:solidFill>
                  <a:srgbClr val="3C479D"/>
                </a:solidFill>
              </a:rPr>
              <a:t>설치하기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7"/>
              <a:defRPr/>
            </a:pPr>
            <a:r>
              <a:rPr lang="ko-KR" altLang="en-US" dirty="0"/>
              <a:t>한동안 다운로드 및 설치가 진행된다</a:t>
            </a:r>
            <a:r>
              <a:rPr lang="en-US" altLang="ko-KR" dirty="0"/>
              <a:t>. </a:t>
            </a:r>
            <a:r>
              <a:rPr lang="ko-KR" altLang="en-US" dirty="0"/>
              <a:t>설치 시간은 컴퓨터의 성능 및 네트워크 상황에 따라 달라진다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392A92-4322-4CA7-A852-BD0AC9AFD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96952"/>
            <a:ext cx="7374260" cy="30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5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1-1] Visual Studio Community </a:t>
            </a:r>
            <a:r>
              <a:rPr lang="ko-KR" altLang="en-US" b="1" dirty="0">
                <a:solidFill>
                  <a:srgbClr val="3C479D"/>
                </a:solidFill>
              </a:rPr>
              <a:t>설치하기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8"/>
              <a:defRPr/>
            </a:pPr>
            <a:r>
              <a:rPr lang="ko-KR" altLang="en-US" dirty="0"/>
              <a:t>설치가 완료되면 자동으로 </a:t>
            </a:r>
            <a:r>
              <a:rPr lang="en-US" altLang="ko-KR" dirty="0"/>
              <a:t>Visual Studio</a:t>
            </a:r>
            <a:r>
              <a:rPr lang="ko-KR" altLang="en-US" dirty="0"/>
              <a:t>가 실행된다</a:t>
            </a:r>
            <a:r>
              <a:rPr lang="en-US" altLang="ko-KR" dirty="0"/>
              <a:t>. </a:t>
            </a:r>
            <a:r>
              <a:rPr lang="ko-KR" altLang="en-US" dirty="0"/>
              <a:t>설치가 완료된 </a:t>
            </a:r>
            <a:r>
              <a:rPr lang="en-US" altLang="ko-KR" dirty="0"/>
              <a:t>[Visual Studio Installer] </a:t>
            </a:r>
            <a:r>
              <a:rPr lang="ko-KR" altLang="en-US" dirty="0"/>
              <a:t>창은 오른쪽 상단의 </a:t>
            </a:r>
            <a:r>
              <a:rPr lang="en-US" altLang="ko-KR" dirty="0"/>
              <a:t>&lt;X&gt;</a:t>
            </a:r>
            <a:r>
              <a:rPr lang="ko-KR" altLang="en-US" dirty="0"/>
              <a:t>를 클릭해서 닫는다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C905B6-2D54-4F36-B4DD-3BAC1921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96953"/>
            <a:ext cx="7402835" cy="23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08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1-1] Visual Studio Community </a:t>
            </a:r>
            <a:r>
              <a:rPr lang="ko-KR" altLang="en-US" b="1" dirty="0">
                <a:solidFill>
                  <a:srgbClr val="3C479D"/>
                </a:solidFill>
              </a:rPr>
              <a:t>설치하기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9"/>
              <a:defRPr/>
            </a:pPr>
            <a:r>
              <a:rPr lang="en-US" altLang="ko-KR" dirty="0"/>
              <a:t>Visual Studio </a:t>
            </a:r>
            <a:r>
              <a:rPr lang="ko-KR" altLang="en-US" dirty="0"/>
              <a:t>로고가 잠깐 뜬 후</a:t>
            </a:r>
            <a:r>
              <a:rPr lang="en-US" altLang="ko-KR" dirty="0"/>
              <a:t>, </a:t>
            </a:r>
            <a:r>
              <a:rPr lang="ko-KR" altLang="en-US" dirty="0"/>
              <a:t>로그인 창이 나오면 을 클릭한다</a:t>
            </a:r>
            <a:r>
              <a:rPr lang="en-US" altLang="ko-KR" dirty="0"/>
              <a:t>. </a:t>
            </a:r>
            <a:r>
              <a:rPr lang="ko-KR" altLang="en-US" dirty="0"/>
              <a:t>그리고 마음에 드는 화면 환경을 선택해 </a:t>
            </a:r>
            <a:r>
              <a:rPr lang="en-US" altLang="ko-KR" dirty="0"/>
              <a:t>&lt;Visual Studio </a:t>
            </a:r>
            <a:r>
              <a:rPr lang="ko-KR" altLang="en-US" dirty="0"/>
              <a:t>시작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D248F5-4E51-417F-A918-6DDBA4DBD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08881"/>
            <a:ext cx="6480720" cy="38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67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E2C9BD9-8B25-479F-858A-A614CF195705}"/>
              </a:ext>
            </a:extLst>
          </p:cNvPr>
          <p:cNvSpPr/>
          <p:nvPr/>
        </p:nvSpPr>
        <p:spPr>
          <a:xfrm>
            <a:off x="971599" y="1984565"/>
            <a:ext cx="7344817" cy="3964716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7776665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Community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마이크로소프트 계정으로 로그인해야 기간에 제한 없이 무료로 사용할 수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마이크로소프트 계정은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https://account.microsoft.com/account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무료로 만들 수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로그인을 하지 않으면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일만 무료로 사용할 수 있으니 만료 전에만 로그인하면 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나중에 로그인이나 계정 등록을 하려면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도움말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- 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 등록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메뉴를 선택하면 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solidFill>
                <a:srgbClr val="F79646">
                  <a:lumMod val="5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A11B9-A514-4845-8C1B-BAAED4E027C1}"/>
              </a:ext>
            </a:extLst>
          </p:cNvPr>
          <p:cNvSpPr/>
          <p:nvPr/>
        </p:nvSpPr>
        <p:spPr>
          <a:xfrm>
            <a:off x="971600" y="1984564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CB5914-1114-48E3-867B-37F79F6F033C}"/>
              </a:ext>
            </a:extLst>
          </p:cNvPr>
          <p:cNvSpPr/>
          <p:nvPr/>
        </p:nvSpPr>
        <p:spPr>
          <a:xfrm>
            <a:off x="2555776" y="2047280"/>
            <a:ext cx="3816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마이크로소프트 계정으로 로그인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41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C# </a:t>
            </a:r>
            <a:r>
              <a:rPr lang="ko-KR" altLang="en-US" dirty="0">
                <a:solidFill>
                  <a:srgbClr val="008000"/>
                </a:solidFill>
              </a:rPr>
              <a:t>개발환경 구축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Visual Studio Community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1-1] Visual Studio Community </a:t>
            </a:r>
            <a:r>
              <a:rPr lang="ko-KR" altLang="en-US" b="1" dirty="0">
                <a:solidFill>
                  <a:srgbClr val="3C479D"/>
                </a:solidFill>
              </a:rPr>
              <a:t>설치하기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10"/>
              <a:defRPr/>
            </a:pPr>
            <a:r>
              <a:rPr lang="ko-KR" altLang="en-US" dirty="0"/>
              <a:t>처음 실행할 때는 잠시 시간이 걸린 후 </a:t>
            </a:r>
            <a:r>
              <a:rPr lang="en-US" altLang="ko-KR" dirty="0"/>
              <a:t>Visual Studio [</a:t>
            </a:r>
            <a:r>
              <a:rPr lang="ko-KR" altLang="en-US" dirty="0"/>
              <a:t>시작 페이지</a:t>
            </a:r>
            <a:r>
              <a:rPr lang="en-US" altLang="ko-KR" dirty="0"/>
              <a:t>]</a:t>
            </a:r>
            <a:r>
              <a:rPr lang="ko-KR" altLang="en-US" dirty="0"/>
              <a:t>가 나온다</a:t>
            </a:r>
            <a:r>
              <a:rPr lang="en-US" altLang="ko-KR" dirty="0"/>
              <a:t>. </a:t>
            </a:r>
            <a:r>
              <a:rPr lang="ko-KR" altLang="en-US" dirty="0"/>
              <a:t>이상으로 설치를 완료했다</a:t>
            </a:r>
            <a:r>
              <a:rPr lang="en-US" altLang="ko-KR" dirty="0"/>
              <a:t>. </a:t>
            </a:r>
            <a:r>
              <a:rPr lang="ko-KR" altLang="en-US" dirty="0"/>
              <a:t>오른쪽 위 </a:t>
            </a:r>
            <a:r>
              <a:rPr lang="en-US" altLang="ko-KR" dirty="0"/>
              <a:t>&lt;X&gt;</a:t>
            </a:r>
            <a:r>
              <a:rPr lang="ko-KR" altLang="en-US" dirty="0"/>
              <a:t>를 눌러 창을 닫는다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1B4A21-D8BD-45EA-BB27-C26DC858C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2996952"/>
            <a:ext cx="6768752" cy="36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9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처음 작성하는 </a:t>
            </a:r>
            <a:r>
              <a:rPr lang="en-US" altLang="ko-KR" sz="4000" dirty="0"/>
              <a:t>C# </a:t>
            </a:r>
            <a:r>
              <a:rPr lang="ko-KR" altLang="en-US" sz="4000" dirty="0"/>
              <a:t>프로그램 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993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생성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1-2] Visual Studio</a:t>
            </a:r>
            <a:r>
              <a:rPr lang="ko-KR" altLang="en-US" b="1" dirty="0">
                <a:solidFill>
                  <a:srgbClr val="3C479D"/>
                </a:solidFill>
              </a:rPr>
              <a:t>에서 프로젝트 생성하기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b="1" dirty="0" smtClean="0">
                <a:solidFill>
                  <a:schemeClr val="accent1"/>
                </a:solidFill>
              </a:rPr>
              <a:t>C</a:t>
            </a:r>
            <a:r>
              <a:rPr lang="en-US" altLang="ko-KR" b="1" dirty="0">
                <a:solidFill>
                  <a:schemeClr val="accent1"/>
                </a:solidFill>
              </a:rPr>
              <a:t>:\CookC# </a:t>
            </a:r>
            <a:r>
              <a:rPr lang="ko-KR" altLang="en-US" dirty="0"/>
              <a:t>폴더를 미리 </a:t>
            </a:r>
            <a:r>
              <a:rPr lang="ko-KR" altLang="en-US" dirty="0" smtClean="0"/>
              <a:t>생성한다</a:t>
            </a:r>
            <a:r>
              <a:rPr lang="en-US" altLang="ko-KR" dirty="0" smtClean="0"/>
              <a:t>.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0D534B-6DF5-4204-AD91-37EC8016D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08920"/>
            <a:ext cx="5119018" cy="36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8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생성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1-2] Visual Studio</a:t>
            </a:r>
            <a:r>
              <a:rPr lang="ko-KR" altLang="en-US" b="1" dirty="0">
                <a:solidFill>
                  <a:srgbClr val="3C479D"/>
                </a:solidFill>
              </a:rPr>
              <a:t>에서 프로젝트 생성하기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en-US" altLang="ko-KR" dirty="0"/>
              <a:t>Windows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 → [V] → [Visual Studio 2022]</a:t>
            </a:r>
            <a:r>
              <a:rPr lang="ko-KR" altLang="en-US" dirty="0"/>
              <a:t>를 클릭해서 다시 실행한다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6C72D7-B57D-468D-BC7D-DB79E429D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47271"/>
            <a:ext cx="5184576" cy="42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12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E2C9BD9-8B25-479F-858A-A614CF195705}"/>
              </a:ext>
            </a:extLst>
          </p:cNvPr>
          <p:cNvSpPr/>
          <p:nvPr/>
        </p:nvSpPr>
        <p:spPr>
          <a:xfrm>
            <a:off x="971599" y="1984564"/>
            <a:ext cx="7344817" cy="4688691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7776665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생성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21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Visual C# </a:t>
            </a:r>
            <a:r>
              <a:rPr lang="ko-KR" altLang="en-US" dirty="0"/>
              <a:t>프로그래밍을 하려면 단순히 소스 파일만 필요한 것이 아니라 ‘</a:t>
            </a:r>
            <a:r>
              <a:rPr lang="ko-KR" altLang="en-US" dirty="0" err="1"/>
              <a:t>프로젝트’라고</a:t>
            </a:r>
            <a:r>
              <a:rPr lang="ko-KR" altLang="en-US" dirty="0"/>
              <a:t> 하는 것을 먼저 생성해야 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프로젝트는 </a:t>
            </a:r>
            <a:r>
              <a:rPr lang="en-US" altLang="ko-KR" dirty="0"/>
              <a:t>C#</a:t>
            </a:r>
            <a:r>
              <a:rPr lang="ko-KR" altLang="en-US" dirty="0"/>
              <a:t>뿐 아니라 다른 고급 프로그래밍에서 도 중요한 개념이다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프로젝트라는 개념은 여러 개의 </a:t>
            </a:r>
            <a:r>
              <a:rPr lang="en-US" altLang="ko-KR" dirty="0"/>
              <a:t>C# </a:t>
            </a:r>
            <a:r>
              <a:rPr lang="ko-KR" altLang="en-US" dirty="0"/>
              <a:t>프로그램을 모아 놓은 묶음이라고 보면 된다</a:t>
            </a:r>
            <a:r>
              <a:rPr lang="en-US" altLang="ko-KR" dirty="0"/>
              <a:t>. </a:t>
            </a:r>
            <a:endParaRPr lang="en-US" altLang="ko-KR" dirty="0">
              <a:solidFill>
                <a:srgbClr val="F79646">
                  <a:lumMod val="5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A11B9-A514-4845-8C1B-BAAED4E027C1}"/>
              </a:ext>
            </a:extLst>
          </p:cNvPr>
          <p:cNvSpPr/>
          <p:nvPr/>
        </p:nvSpPr>
        <p:spPr>
          <a:xfrm>
            <a:off x="971600" y="1984564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CB5914-1114-48E3-867B-37F79F6F033C}"/>
              </a:ext>
            </a:extLst>
          </p:cNvPr>
          <p:cNvSpPr/>
          <p:nvPr/>
        </p:nvSpPr>
        <p:spPr>
          <a:xfrm>
            <a:off x="2555776" y="2047280"/>
            <a:ext cx="3816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프로젝트 개념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BF1D61-638D-4680-AFD5-F5008EE75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687043"/>
            <a:ext cx="1846225" cy="18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89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생성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1-2] Visual Studio</a:t>
            </a:r>
            <a:r>
              <a:rPr lang="ko-KR" altLang="en-US" b="1" dirty="0">
                <a:solidFill>
                  <a:srgbClr val="3C479D"/>
                </a:solidFill>
              </a:rPr>
              <a:t>에서 프로젝트 생성하기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en-US" altLang="ko-KR" dirty="0"/>
              <a:t>Visual Studio </a:t>
            </a:r>
            <a:r>
              <a:rPr lang="ko-KR" altLang="en-US" dirty="0"/>
              <a:t>로고가 잠깐 보인다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34CD3-3B7B-45BC-B5FB-7763E4245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636912"/>
            <a:ext cx="56578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5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</a:t>
            </a:r>
            <a:r>
              <a:rPr lang="en-US" altLang="ko-KR" dirty="0">
                <a:solidFill>
                  <a:srgbClr val="008000"/>
                </a:solidFill>
              </a:rPr>
              <a:t>. </a:t>
            </a:r>
            <a:r>
              <a:rPr lang="ko-KR" altLang="en-US" dirty="0">
                <a:solidFill>
                  <a:srgbClr val="008000"/>
                </a:solidFill>
              </a:rPr>
              <a:t>프로그래밍 언어의 개념과 종류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7650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프로그래밍 언어의 개념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많이 사용되는 프로그래밍 언어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C, C++, </a:t>
            </a:r>
            <a:r>
              <a:rPr lang="ko-KR" altLang="en-US" dirty="0"/>
              <a:t>자바</a:t>
            </a:r>
            <a:r>
              <a:rPr lang="en-US" altLang="ko-KR" dirty="0"/>
              <a:t>, HTML, PHP, </a:t>
            </a:r>
            <a:r>
              <a:rPr lang="ko-KR" altLang="en-US" dirty="0" err="1"/>
              <a:t>파이썬</a:t>
            </a:r>
            <a:r>
              <a:rPr lang="en-US" altLang="ko-KR" dirty="0"/>
              <a:t>, C#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C / C++:</a:t>
            </a:r>
            <a:r>
              <a:rPr lang="ko-KR" altLang="en-US" dirty="0"/>
              <a:t> 엑셀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 err="1"/>
              <a:t>웹브라우저</a:t>
            </a:r>
            <a:r>
              <a:rPr lang="ko-KR" altLang="en-US" dirty="0"/>
              <a:t> 등 소프트웨어를 만드는 데 주로 사용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자바</a:t>
            </a:r>
            <a:r>
              <a:rPr lang="en-US" altLang="ko-KR" dirty="0"/>
              <a:t>: </a:t>
            </a:r>
            <a:r>
              <a:rPr lang="ko-KR" altLang="en-US" dirty="0"/>
              <a:t>안드로이드 스마트폰의 앱을 구현하는 데 많이 </a:t>
            </a:r>
            <a:r>
              <a:rPr lang="ko-KR" altLang="en-US" dirty="0" smtClean="0"/>
              <a:t>활용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548CB3-B849-4589-B9D1-5D0160348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03120"/>
            <a:ext cx="6264696" cy="33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44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생성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1-2] Visual Studio</a:t>
            </a:r>
            <a:r>
              <a:rPr lang="ko-KR" altLang="en-US" b="1" dirty="0">
                <a:solidFill>
                  <a:srgbClr val="3C479D"/>
                </a:solidFill>
              </a:rPr>
              <a:t>에서 프로젝트 생성하기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r>
              <a:rPr lang="ko-KR" altLang="en-US" dirty="0" smtClean="0"/>
              <a:t>실행 </a:t>
            </a:r>
            <a:r>
              <a:rPr lang="ko-KR" altLang="en-US" dirty="0"/>
              <a:t>창의 오른쪽에서 </a:t>
            </a:r>
            <a:r>
              <a:rPr lang="en-US" altLang="ko-KR" dirty="0"/>
              <a:t>[</a:t>
            </a:r>
            <a:r>
              <a:rPr lang="ko-KR" altLang="en-US" dirty="0"/>
              <a:t>새 프로젝트 만들기</a:t>
            </a:r>
            <a:r>
              <a:rPr lang="en-US" altLang="ko-KR" dirty="0"/>
              <a:t>]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F489EB-E48E-43B8-BB40-383C0039E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57" y="2636596"/>
            <a:ext cx="6351587" cy="372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6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생성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1-2] Visual Studio</a:t>
            </a:r>
            <a:r>
              <a:rPr lang="ko-KR" altLang="en-US" b="1" dirty="0">
                <a:solidFill>
                  <a:srgbClr val="3C479D"/>
                </a:solidFill>
              </a:rPr>
              <a:t>에서 프로젝트 생성하기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[</a:t>
            </a:r>
            <a:r>
              <a:rPr lang="ko-KR" altLang="en-US" dirty="0"/>
              <a:t>새 프로젝트 만들기</a:t>
            </a:r>
            <a:r>
              <a:rPr lang="en-US" altLang="ko-KR" dirty="0"/>
              <a:t>] </a:t>
            </a:r>
            <a:r>
              <a:rPr lang="ko-KR" altLang="en-US" dirty="0"/>
              <a:t>창에서 언어를 </a:t>
            </a:r>
            <a:r>
              <a:rPr lang="en-US" altLang="ko-KR" dirty="0"/>
              <a:t>[C#]</a:t>
            </a:r>
            <a:r>
              <a:rPr lang="ko-KR" altLang="en-US" dirty="0"/>
              <a:t>으로 선택한다</a:t>
            </a:r>
            <a:r>
              <a:rPr lang="en-US" altLang="ko-KR" dirty="0"/>
              <a:t>. </a:t>
            </a:r>
            <a:r>
              <a:rPr lang="ko-KR" altLang="en-US" dirty="0"/>
              <a:t>창 아래쪽으로 스크롤해서 프로젝트 템플릿을 </a:t>
            </a:r>
            <a:r>
              <a:rPr lang="en-US" altLang="ko-KR" dirty="0"/>
              <a:t>[</a:t>
            </a:r>
            <a:r>
              <a:rPr lang="ko-KR" altLang="en-US" dirty="0"/>
              <a:t>콘솔 앱</a:t>
            </a:r>
            <a:r>
              <a:rPr lang="en-US" altLang="ko-KR" dirty="0"/>
              <a:t>(.NET Framework)]</a:t>
            </a:r>
            <a:r>
              <a:rPr lang="ko-KR" altLang="en-US" dirty="0"/>
              <a:t>로 선택 후</a:t>
            </a:r>
            <a:r>
              <a:rPr lang="en-US" altLang="ko-KR" dirty="0"/>
              <a:t>, &lt;</a:t>
            </a:r>
            <a:r>
              <a:rPr lang="ko-KR" altLang="en-US" dirty="0"/>
              <a:t>다음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AE36D5-0807-4F35-B74F-AC7288DD0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19" y="2962948"/>
            <a:ext cx="6633257" cy="37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1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생성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1-2] Visual Studio</a:t>
            </a:r>
            <a:r>
              <a:rPr lang="ko-KR" altLang="en-US" b="1" dirty="0">
                <a:solidFill>
                  <a:srgbClr val="3C479D"/>
                </a:solidFill>
              </a:rPr>
              <a:t>에서 프로젝트 생성하기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6"/>
              <a:defRPr/>
            </a:pPr>
            <a:r>
              <a:rPr lang="en-US" altLang="ko-KR" dirty="0"/>
              <a:t>[</a:t>
            </a:r>
            <a:r>
              <a:rPr lang="ko-KR" altLang="en-US" dirty="0"/>
              <a:t>새 프로젝트 구성</a:t>
            </a:r>
            <a:r>
              <a:rPr lang="en-US" altLang="ko-KR" dirty="0"/>
              <a:t>] </a:t>
            </a:r>
            <a:r>
              <a:rPr lang="ko-KR" altLang="en-US" dirty="0"/>
              <a:t>창이 뜨면 ‘프로젝트 </a:t>
            </a:r>
            <a:r>
              <a:rPr lang="ko-KR" altLang="en-US" dirty="0" err="1"/>
              <a:t>이름’에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First</a:t>
            </a:r>
            <a:r>
              <a:rPr lang="ko-KR" altLang="en-US" dirty="0"/>
              <a:t>라고 입력한 후</a:t>
            </a:r>
            <a:r>
              <a:rPr lang="en-US" altLang="ko-KR" dirty="0"/>
              <a:t>, ‘</a:t>
            </a:r>
            <a:r>
              <a:rPr lang="ko-KR" altLang="en-US" dirty="0" err="1"/>
              <a:t>위치’에서</a:t>
            </a:r>
            <a:r>
              <a:rPr lang="ko-KR" altLang="en-US" dirty="0"/>
              <a:t> </a:t>
            </a:r>
            <a:r>
              <a:rPr lang="en-US" altLang="ko-KR" dirty="0"/>
              <a:t>&lt;···&gt;</a:t>
            </a:r>
            <a:r>
              <a:rPr lang="ko-KR" altLang="en-US" dirty="0"/>
              <a:t>을 클릭해 앞에서 </a:t>
            </a:r>
            <a:r>
              <a:rPr lang="ko-KR" altLang="en-US" b="1" dirty="0">
                <a:solidFill>
                  <a:schemeClr val="accent1"/>
                </a:solidFill>
              </a:rPr>
              <a:t>만든 </a:t>
            </a:r>
            <a:r>
              <a:rPr lang="en-US" altLang="ko-KR" b="1" dirty="0">
                <a:solidFill>
                  <a:schemeClr val="accent1"/>
                </a:solidFill>
              </a:rPr>
              <a:t>C:\CookC# </a:t>
            </a:r>
            <a:r>
              <a:rPr lang="ko-KR" altLang="en-US" dirty="0"/>
              <a:t>폴더를 </a:t>
            </a:r>
            <a:r>
              <a:rPr lang="ko-KR" altLang="en-US" dirty="0" smtClean="0"/>
              <a:t>선택 →</a:t>
            </a:r>
            <a:r>
              <a:rPr lang="en-US" altLang="ko-KR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솔루션 및 프로젝트를 같은 디렉터리에 배치</a:t>
            </a:r>
            <a:r>
              <a:rPr lang="en-US" altLang="ko-KR" dirty="0"/>
              <a:t>&gt;</a:t>
            </a:r>
            <a:r>
              <a:rPr lang="ko-KR" altLang="en-US" dirty="0"/>
              <a:t>를 </a:t>
            </a:r>
            <a:r>
              <a:rPr lang="ko-KR" altLang="en-US" dirty="0" smtClean="0"/>
              <a:t>체크 →</a:t>
            </a:r>
            <a:r>
              <a:rPr lang="en-US" altLang="ko-KR" dirty="0" smtClean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프레임 </a:t>
            </a:r>
            <a:r>
              <a:rPr lang="ko-KR" altLang="en-US" dirty="0" err="1"/>
              <a:t>워크’는</a:t>
            </a:r>
            <a:r>
              <a:rPr lang="ko-KR" altLang="en-US" dirty="0"/>
              <a:t> </a:t>
            </a:r>
            <a:r>
              <a:rPr lang="en-US" altLang="ko-KR" dirty="0"/>
              <a:t>4.8 </a:t>
            </a:r>
            <a:r>
              <a:rPr lang="ko-KR" altLang="en-US" dirty="0"/>
              <a:t>버전을 선택하고 </a:t>
            </a:r>
            <a:r>
              <a:rPr lang="en-US" altLang="ko-KR" dirty="0"/>
              <a:t>&lt;</a:t>
            </a:r>
            <a:r>
              <a:rPr lang="ko-KR" altLang="en-US" dirty="0"/>
              <a:t>만들기</a:t>
            </a:r>
            <a:r>
              <a:rPr lang="en-US" altLang="ko-KR" dirty="0"/>
              <a:t>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F20534-7FD3-44DA-B71C-2871EA68E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17032"/>
            <a:ext cx="5161062" cy="30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63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생성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1-2] Visual Studio</a:t>
            </a:r>
            <a:r>
              <a:rPr lang="ko-KR" altLang="en-US" b="1" dirty="0">
                <a:solidFill>
                  <a:srgbClr val="3C479D"/>
                </a:solidFill>
              </a:rPr>
              <a:t>에서 프로젝트 생성하기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7"/>
              <a:defRPr/>
            </a:pPr>
            <a:r>
              <a:rPr lang="ko-KR" altLang="en-US" dirty="0"/>
              <a:t>최종적으로 프로젝트가 완성된다</a:t>
            </a:r>
            <a:r>
              <a:rPr lang="en-US" altLang="ko-KR" dirty="0"/>
              <a:t>. 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9092D6-8C76-44B1-8D06-108CAAA7B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81" y="2708920"/>
            <a:ext cx="6285604" cy="35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07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코딩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1-3] C# </a:t>
            </a:r>
            <a:r>
              <a:rPr lang="ko-KR" altLang="en-US" b="1" dirty="0">
                <a:solidFill>
                  <a:srgbClr val="3C479D"/>
                </a:solidFill>
              </a:rPr>
              <a:t>소스 코드 작성하기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dirty="0" err="1"/>
              <a:t>Program.cs</a:t>
            </a:r>
            <a:r>
              <a:rPr lang="en-US" altLang="ko-KR" dirty="0"/>
              <a:t> </a:t>
            </a:r>
            <a:r>
              <a:rPr lang="ko-KR" altLang="en-US" dirty="0"/>
              <a:t>파일의 소스 코드를 변경해보자</a:t>
            </a:r>
            <a:r>
              <a:rPr lang="en-US" altLang="ko-KR" dirty="0"/>
              <a:t>. 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D31AAD-3F27-4EC7-8719-88192ECF6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668638"/>
            <a:ext cx="5544616" cy="36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15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코딩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1-2] </a:t>
            </a:r>
            <a:r>
              <a:rPr lang="ko-KR" altLang="en-US" b="1" dirty="0">
                <a:solidFill>
                  <a:srgbClr val="008000"/>
                </a:solidFill>
              </a:rPr>
              <a:t>처음으로 만드는 </a:t>
            </a:r>
            <a:r>
              <a:rPr lang="en-US" altLang="ko-KR" b="1" dirty="0">
                <a:solidFill>
                  <a:srgbClr val="008000"/>
                </a:solidFill>
              </a:rPr>
              <a:t>C# </a:t>
            </a:r>
            <a:r>
              <a:rPr lang="ko-KR" altLang="en-US" b="1" dirty="0">
                <a:solidFill>
                  <a:srgbClr val="008000"/>
                </a:solidFill>
              </a:rPr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90DE0F-99BF-4469-B14C-ED05B278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32856"/>
            <a:ext cx="70008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42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코딩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1-3] C# </a:t>
            </a:r>
            <a:r>
              <a:rPr lang="ko-KR" altLang="en-US" b="1" dirty="0">
                <a:solidFill>
                  <a:srgbClr val="3C479D"/>
                </a:solidFill>
              </a:rPr>
              <a:t>소스 코드 작성하기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ko-KR" altLang="en-US" dirty="0"/>
              <a:t>입력을 완료했으면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- [</a:t>
            </a:r>
            <a:r>
              <a:rPr lang="en-US" altLang="ko-KR" dirty="0" err="1"/>
              <a:t>Program.cs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  <a:r>
              <a:rPr lang="en-US" altLang="ko-KR" dirty="0"/>
              <a:t>] </a:t>
            </a:r>
            <a:r>
              <a:rPr lang="ko-KR" altLang="en-US" dirty="0"/>
              <a:t>메뉴를 선택하거나 저장 아이콘을 클릭한다</a:t>
            </a:r>
            <a:r>
              <a:rPr lang="en-US" altLang="ko-KR" dirty="0"/>
              <a:t>.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 smtClean="0"/>
              <a:t>1~5</a:t>
            </a:r>
            <a:r>
              <a:rPr lang="ko-KR" altLang="en-US" dirty="0"/>
              <a:t>행의 </a:t>
            </a:r>
            <a:r>
              <a:rPr lang="en-US" altLang="ko-KR" b="1" dirty="0">
                <a:solidFill>
                  <a:schemeClr val="accent1"/>
                </a:solidFill>
              </a:rPr>
              <a:t>using</a:t>
            </a:r>
            <a:r>
              <a:rPr lang="ko-KR" altLang="en-US" dirty="0"/>
              <a:t>은 네임스페이스의 클래스를 사용하겠다는 의미이므로 전체 키워드를 쓰지 않아도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 smtClean="0"/>
              <a:t>7~18</a:t>
            </a:r>
            <a:r>
              <a:rPr lang="ko-KR" altLang="en-US" dirty="0"/>
              <a:t>행에서는 네임스페이스를 선언한다</a:t>
            </a:r>
            <a:r>
              <a:rPr lang="en-US" altLang="ko-KR" dirty="0"/>
              <a:t>. </a:t>
            </a:r>
            <a:r>
              <a:rPr lang="ko-KR" altLang="en-US" dirty="0"/>
              <a:t>기본적으로 프로젝트의 이름과 동일하다</a:t>
            </a:r>
            <a:r>
              <a:rPr lang="en-US" altLang="ko-KR" dirty="0"/>
              <a:t>. 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- 9~17</a:t>
            </a:r>
            <a:r>
              <a:rPr lang="ko-KR" altLang="en-US" dirty="0"/>
              <a:t>행은 클래스를 선언한다</a:t>
            </a:r>
            <a:r>
              <a:rPr lang="en-US" altLang="ko-KR" dirty="0"/>
              <a:t>. </a:t>
            </a:r>
            <a:r>
              <a:rPr lang="ko-KR" altLang="en-US" dirty="0"/>
              <a:t>파일명</a:t>
            </a:r>
            <a:r>
              <a:rPr lang="en-US" altLang="ko-KR" dirty="0"/>
              <a:t>(</a:t>
            </a:r>
            <a:r>
              <a:rPr lang="en-US" altLang="ko-KR" dirty="0" err="1"/>
              <a:t>Program.cs</a:t>
            </a:r>
            <a:r>
              <a:rPr lang="en-US" altLang="ko-KR" dirty="0"/>
              <a:t>)</a:t>
            </a:r>
            <a:r>
              <a:rPr lang="ko-KR" altLang="en-US" dirty="0"/>
              <a:t>과 이름이 동일하다</a:t>
            </a:r>
            <a:r>
              <a:rPr lang="en-US" altLang="ko-KR" dirty="0"/>
              <a:t>. 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- 11~16</a:t>
            </a:r>
            <a:r>
              <a:rPr lang="ko-KR" altLang="en-US" dirty="0"/>
              <a:t>행은 실제로 작동하는 메인 코드 부분이다</a:t>
            </a:r>
            <a:r>
              <a:rPr lang="en-US" altLang="ko-KR" dirty="0"/>
              <a:t>. 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</a:t>
            </a:r>
            <a:r>
              <a:rPr lang="en-US" altLang="ko-KR" dirty="0" smtClean="0"/>
              <a:t>13</a:t>
            </a:r>
            <a:r>
              <a:rPr lang="ko-KR" altLang="en-US" dirty="0"/>
              <a:t>행은 정수형 변수 </a:t>
            </a:r>
            <a:r>
              <a:rPr lang="en-US" altLang="ko-KR" dirty="0"/>
              <a:t>result</a:t>
            </a:r>
            <a:r>
              <a:rPr lang="ko-KR" altLang="en-US" dirty="0"/>
              <a:t>를 선언했다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69559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C# </a:t>
            </a:r>
            <a:r>
              <a:rPr lang="ko-KR" altLang="en-US" sz="2000" dirty="0"/>
              <a:t>프로젝트 코딩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1-3] C# </a:t>
            </a:r>
            <a:r>
              <a:rPr lang="ko-KR" altLang="en-US" b="1" dirty="0">
                <a:solidFill>
                  <a:srgbClr val="3C479D"/>
                </a:solidFill>
              </a:rPr>
              <a:t>소스 코드 작성하기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- 14</a:t>
            </a:r>
            <a:r>
              <a:rPr lang="ko-KR" altLang="en-US" dirty="0"/>
              <a:t>행에서는 </a:t>
            </a:r>
            <a:r>
              <a:rPr lang="en-US" altLang="ko-KR" dirty="0"/>
              <a:t>100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/>
              <a:t>을 뺀 결과를 </a:t>
            </a:r>
            <a:r>
              <a:rPr lang="en-US" altLang="ko-KR" dirty="0"/>
              <a:t>result </a:t>
            </a:r>
            <a:r>
              <a:rPr lang="ko-KR" altLang="en-US" dirty="0"/>
              <a:t>변수에 대입했다</a:t>
            </a:r>
            <a:r>
              <a:rPr lang="en-US" altLang="ko-KR" dirty="0"/>
              <a:t>. 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- 15</a:t>
            </a:r>
            <a:r>
              <a:rPr lang="ko-KR" altLang="en-US" dirty="0"/>
              <a:t>행의 </a:t>
            </a:r>
            <a:r>
              <a:rPr lang="en-US" altLang="ko-KR" b="1" dirty="0">
                <a:solidFill>
                  <a:schemeClr val="accent1"/>
                </a:solidFill>
              </a:rPr>
              <a:t>Console. WriteLine( )</a:t>
            </a:r>
            <a:r>
              <a:rPr lang="ko-KR" altLang="en-US" dirty="0"/>
              <a:t>은 괄호 안의 값을 모니터에 출력하라는 기능을 제공하는 메서드이다</a:t>
            </a:r>
            <a:r>
              <a:rPr lang="en-US" altLang="ko-KR" dirty="0"/>
              <a:t>. 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- 13~15</a:t>
            </a:r>
            <a:r>
              <a:rPr lang="ko-KR" altLang="en-US" dirty="0"/>
              <a:t>행을 제외하고는 모두 자동 완성된 부분으로</a:t>
            </a:r>
            <a:r>
              <a:rPr lang="en-US" altLang="ko-KR" dirty="0"/>
              <a:t> </a:t>
            </a:r>
            <a:r>
              <a:rPr lang="ko-KR" altLang="en-US" dirty="0"/>
              <a:t>지금은 실제로 작성한 </a:t>
            </a:r>
            <a:r>
              <a:rPr lang="en-US" altLang="ko-KR" dirty="0"/>
              <a:t>13~15</a:t>
            </a:r>
            <a:r>
              <a:rPr lang="ko-KR" altLang="en-US" dirty="0"/>
              <a:t>행만 자세히 보면 된다</a:t>
            </a:r>
            <a:r>
              <a:rPr lang="en-US" altLang="ko-KR" dirty="0"/>
              <a:t>. </a:t>
            </a:r>
            <a:endParaRPr lang="en-US" altLang="ko-KR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087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빌드</a:t>
            </a:r>
            <a:r>
              <a:rPr lang="en-US" altLang="ko-KR" sz="2000" dirty="0"/>
              <a:t>(</a:t>
            </a:r>
            <a:r>
              <a:rPr lang="ko-KR" altLang="en-US" sz="2000" dirty="0"/>
              <a:t>컴파일 및 링크</a:t>
            </a:r>
            <a:r>
              <a:rPr lang="en-US" altLang="ko-KR" sz="2000" dirty="0"/>
              <a:t>)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빌드</a:t>
            </a:r>
            <a:r>
              <a:rPr lang="en-US" altLang="ko-KR" b="1" dirty="0">
                <a:solidFill>
                  <a:schemeClr val="accent1"/>
                </a:solidFill>
              </a:rPr>
              <a:t>(Build)</a:t>
            </a:r>
            <a:r>
              <a:rPr lang="en-US" altLang="ko-KR" dirty="0"/>
              <a:t>: </a:t>
            </a:r>
            <a:r>
              <a:rPr lang="ko-KR" altLang="en-US" dirty="0"/>
              <a:t>컴파일과 링크는 한꺼번에 수행하는 과정</a:t>
            </a:r>
            <a:endParaRPr lang="en-US" altLang="ko-KR" dirty="0"/>
          </a:p>
          <a:p>
            <a:pPr lvl="2">
              <a:lnSpc>
                <a:spcPct val="150000"/>
              </a:lnSpc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1-4] </a:t>
            </a:r>
            <a:r>
              <a:rPr lang="ko-KR" altLang="en-US" b="1" dirty="0">
                <a:solidFill>
                  <a:srgbClr val="3C479D"/>
                </a:solidFill>
              </a:rPr>
              <a:t>소스 코드 빌드하기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dirty="0"/>
              <a:t>메뉴의 </a:t>
            </a:r>
            <a:r>
              <a:rPr lang="en-US" altLang="ko-KR" dirty="0"/>
              <a:t>[</a:t>
            </a:r>
            <a:r>
              <a:rPr lang="ko-KR" altLang="en-US" dirty="0"/>
              <a:t>빌드</a:t>
            </a:r>
            <a:r>
              <a:rPr lang="en-US" altLang="ko-KR" dirty="0"/>
              <a:t>]-[</a:t>
            </a:r>
            <a:r>
              <a:rPr lang="ko-KR" altLang="en-US" dirty="0"/>
              <a:t>솔루션 빌드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 </a:t>
            </a:r>
            <a:r>
              <a:rPr lang="ko-KR" altLang="en-US" dirty="0"/>
              <a:t>단축키 </a:t>
            </a:r>
            <a:r>
              <a:rPr lang="en-US" altLang="ko-KR" dirty="0"/>
              <a:t>Ctrl + Shift + B </a:t>
            </a:r>
            <a:r>
              <a:rPr lang="ko-KR" altLang="en-US" dirty="0"/>
              <a:t>또는 </a:t>
            </a:r>
            <a:r>
              <a:rPr lang="en-US" altLang="ko-KR" dirty="0"/>
              <a:t>F6 </a:t>
            </a:r>
            <a:r>
              <a:rPr lang="ko-KR" altLang="en-US" dirty="0"/>
              <a:t>키를 누른다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0CC860-5410-45F3-9FDB-CE021896E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897312"/>
            <a:ext cx="7249294" cy="23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0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빌드</a:t>
            </a:r>
            <a:r>
              <a:rPr lang="en-US" altLang="ko-KR" sz="2000" dirty="0"/>
              <a:t>(</a:t>
            </a:r>
            <a:r>
              <a:rPr lang="ko-KR" altLang="en-US" sz="2000" dirty="0"/>
              <a:t>컴파일 및 링크</a:t>
            </a:r>
            <a:r>
              <a:rPr lang="en-US" altLang="ko-KR" sz="2000" dirty="0"/>
              <a:t>)</a:t>
            </a:r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1-4] </a:t>
            </a:r>
            <a:r>
              <a:rPr lang="ko-KR" altLang="en-US" b="1" dirty="0">
                <a:solidFill>
                  <a:srgbClr val="3C479D"/>
                </a:solidFill>
              </a:rPr>
              <a:t>소스 코드 빌드하기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ko-KR" altLang="en-US" dirty="0"/>
              <a:t>소스에 아무런 오류가 없다면 </a:t>
            </a:r>
            <a:r>
              <a:rPr lang="en-US" altLang="ko-KR" dirty="0"/>
              <a:t>Visual Studio </a:t>
            </a:r>
            <a:r>
              <a:rPr lang="ko-KR" altLang="en-US" dirty="0"/>
              <a:t>왼쪽 아래에 </a:t>
            </a:r>
            <a:r>
              <a:rPr lang="ko-KR" altLang="en-US" b="1" dirty="0">
                <a:solidFill>
                  <a:schemeClr val="accent1"/>
                </a:solidFill>
              </a:rPr>
              <a:t>빌드에 성공했습니다 </a:t>
            </a:r>
            <a:r>
              <a:rPr lang="ko-KR" altLang="en-US" dirty="0"/>
              <a:t>메시지가 나온다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80EE94-8480-4182-BF3D-BD9E629F7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5" y="2996952"/>
            <a:ext cx="72485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프로그래밍 언어의 개념과 종류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프로그래밍 언어의 종류와 인기도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전 세계에 인간이 사용하는 언어의 종류는 </a:t>
            </a:r>
            <a:r>
              <a:rPr lang="en-US" altLang="ko-KR" dirty="0"/>
              <a:t>2022</a:t>
            </a:r>
            <a:r>
              <a:rPr lang="ko-KR" altLang="en-US" dirty="0"/>
              <a:t>년을 기준으로 </a:t>
            </a:r>
            <a:r>
              <a:rPr lang="en-US" altLang="ko-KR" dirty="0"/>
              <a:t>7,151</a:t>
            </a:r>
            <a:r>
              <a:rPr lang="ko-KR" altLang="en-US" dirty="0"/>
              <a:t>개 </a:t>
            </a:r>
            <a:r>
              <a:rPr lang="ko-KR" altLang="en-US" dirty="0" smtClean="0"/>
              <a:t>정도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컴퓨터 프로그래밍 언어도 </a:t>
            </a:r>
            <a:r>
              <a:rPr lang="en-US" altLang="ko-KR" dirty="0"/>
              <a:t>700</a:t>
            </a:r>
            <a:r>
              <a:rPr lang="ko-KR" altLang="en-US" dirty="0"/>
              <a:t>개가 넘는다고 알려져 있으며 각각의 문법과 표현력</a:t>
            </a:r>
            <a:r>
              <a:rPr lang="en-US" altLang="ko-KR" dirty="0"/>
              <a:t>, </a:t>
            </a:r>
            <a:r>
              <a:rPr lang="ko-KR" altLang="en-US" dirty="0"/>
              <a:t>사용성을 지니고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2178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280722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빌드</a:t>
            </a:r>
            <a:r>
              <a:rPr lang="en-US" altLang="ko-KR" sz="2000" dirty="0"/>
              <a:t>(</a:t>
            </a:r>
            <a:r>
              <a:rPr lang="ko-KR" altLang="en-US" sz="2000" dirty="0"/>
              <a:t>컴파일 및 링크</a:t>
            </a:r>
            <a:r>
              <a:rPr lang="en-US" altLang="ko-KR" sz="2000" dirty="0"/>
              <a:t>)</a:t>
            </a:r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1-4] </a:t>
            </a:r>
            <a:r>
              <a:rPr lang="ko-KR" altLang="en-US" b="1" dirty="0">
                <a:solidFill>
                  <a:srgbClr val="3C479D"/>
                </a:solidFill>
              </a:rPr>
              <a:t>소스 코드 빌드하기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en-US" altLang="ko-KR" dirty="0" smtClean="0"/>
              <a:t>[</a:t>
            </a:r>
            <a:r>
              <a:rPr lang="ko-KR" altLang="en-US" dirty="0"/>
              <a:t>소스 </a:t>
            </a:r>
            <a:r>
              <a:rPr lang="en-US" altLang="ko-KR" dirty="0"/>
              <a:t>1-2]</a:t>
            </a:r>
            <a:r>
              <a:rPr lang="ko-KR" altLang="en-US" dirty="0"/>
              <a:t>의 </a:t>
            </a:r>
            <a:r>
              <a:rPr lang="en-US" altLang="ko-KR" dirty="0"/>
              <a:t>13</a:t>
            </a:r>
            <a:r>
              <a:rPr lang="ko-KR" altLang="en-US" dirty="0"/>
              <a:t>행에서 제일 뒤에 붙은 세미콜론</a:t>
            </a:r>
            <a:r>
              <a:rPr lang="en-US" altLang="ko-KR" dirty="0"/>
              <a:t>(;)</a:t>
            </a:r>
            <a:r>
              <a:rPr lang="ko-KR" altLang="en-US" dirty="0"/>
              <a:t>을 지우고</a:t>
            </a:r>
            <a:r>
              <a:rPr lang="en-US" altLang="ko-KR" dirty="0"/>
              <a:t>, </a:t>
            </a:r>
            <a:r>
              <a:rPr lang="ko-KR" altLang="en-US" dirty="0"/>
              <a:t>메뉴의 </a:t>
            </a:r>
            <a:r>
              <a:rPr lang="en-US" altLang="ko-KR" dirty="0"/>
              <a:t>[</a:t>
            </a:r>
            <a:r>
              <a:rPr lang="ko-KR" altLang="en-US" dirty="0"/>
              <a:t>빌드</a:t>
            </a:r>
            <a:r>
              <a:rPr lang="en-US" altLang="ko-KR" dirty="0"/>
              <a:t>] - [</a:t>
            </a:r>
            <a:r>
              <a:rPr lang="ko-KR" altLang="en-US" dirty="0"/>
              <a:t>솔루션 빌드</a:t>
            </a:r>
            <a:r>
              <a:rPr lang="en-US" altLang="ko-KR" dirty="0"/>
              <a:t>]</a:t>
            </a:r>
            <a:r>
              <a:rPr lang="ko-KR" altLang="en-US" dirty="0"/>
              <a:t>를 선택해서 다시 빌드하면</a:t>
            </a:r>
            <a:r>
              <a:rPr lang="en-US" altLang="ko-KR" dirty="0"/>
              <a:t> </a:t>
            </a:r>
            <a:r>
              <a:rPr lang="ko-KR" altLang="en-US" dirty="0"/>
              <a:t>오류 목록 화면이 뜰 텐데 대부분의 경우 코드가 틀렸을 때 나타난다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04FE3A-0473-4D7D-9030-424378425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98" y="3501008"/>
            <a:ext cx="72294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975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빌드</a:t>
            </a:r>
            <a:r>
              <a:rPr lang="en-US" altLang="ko-KR" sz="2000" dirty="0"/>
              <a:t>(</a:t>
            </a:r>
            <a:r>
              <a:rPr lang="ko-KR" altLang="en-US" sz="2000" dirty="0"/>
              <a:t>컴파일 및 링크</a:t>
            </a:r>
            <a:r>
              <a:rPr lang="en-US" altLang="ko-KR" sz="2000" dirty="0"/>
              <a:t>)</a:t>
            </a:r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1-4] </a:t>
            </a:r>
            <a:r>
              <a:rPr lang="ko-KR" altLang="en-US" b="1" dirty="0">
                <a:solidFill>
                  <a:srgbClr val="3C479D"/>
                </a:solidFill>
              </a:rPr>
              <a:t>소스 코드 빌드하기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r>
              <a:rPr lang="ko-KR" altLang="en-US" dirty="0"/>
              <a:t>소스 코드에서 틀린 곳을 찾아보자</a:t>
            </a:r>
            <a:r>
              <a:rPr lang="en-US" altLang="ko-KR" dirty="0"/>
              <a:t>. Visual C#</a:t>
            </a:r>
            <a:r>
              <a:rPr lang="ko-KR" altLang="en-US" dirty="0"/>
              <a:t>은 틀린 부분을 직접 알려준다</a:t>
            </a:r>
            <a:r>
              <a:rPr lang="en-US" altLang="ko-KR" dirty="0"/>
              <a:t>. </a:t>
            </a:r>
            <a:r>
              <a:rPr lang="ko-KR" altLang="en-US" dirty="0"/>
              <a:t>오류 목록에서 오류가 난 부분을 마우스로 더블 클릭하면 해당 위치로 바로 이동할 수 있다</a:t>
            </a:r>
            <a:r>
              <a:rPr lang="en-US" altLang="ko-KR" dirty="0"/>
              <a:t>. </a:t>
            </a:r>
            <a:r>
              <a:rPr lang="ko-KR" altLang="en-US" dirty="0"/>
              <a:t>오류 메시지 설명에서 </a:t>
            </a:r>
            <a:r>
              <a:rPr lang="en-US" altLang="ko-KR" b="1" dirty="0">
                <a:solidFill>
                  <a:schemeClr val="accent1"/>
                </a:solidFill>
              </a:rPr>
              <a:t>;</a:t>
            </a:r>
            <a:r>
              <a:rPr lang="ko-KR" altLang="en-US" b="1" dirty="0">
                <a:solidFill>
                  <a:schemeClr val="accent1"/>
                </a:solidFill>
              </a:rPr>
              <a:t>이 </a:t>
            </a:r>
            <a:r>
              <a:rPr lang="ko-KR" altLang="en-US" b="1" dirty="0" err="1">
                <a:solidFill>
                  <a:schemeClr val="accent1"/>
                </a:solidFill>
              </a:rPr>
              <a:t>필요합니다</a:t>
            </a:r>
            <a:r>
              <a:rPr lang="ko-KR" altLang="en-US" dirty="0" err="1"/>
              <a:t>라고</a:t>
            </a:r>
            <a:r>
              <a:rPr lang="ko-KR" altLang="en-US" dirty="0"/>
              <a:t> 알려주고 있다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EA92F-31C4-485F-B934-A1750865A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42531"/>
            <a:ext cx="5472608" cy="35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65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21DA148-8E9C-4884-AFE7-84D2FD388703}"/>
              </a:ext>
            </a:extLst>
          </p:cNvPr>
          <p:cNvSpPr/>
          <p:nvPr/>
        </p:nvSpPr>
        <p:spPr>
          <a:xfrm>
            <a:off x="971599" y="3429000"/>
            <a:ext cx="7344817" cy="324425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D547BF-D444-47DD-8402-D502BC16A6E6}"/>
              </a:ext>
            </a:extLst>
          </p:cNvPr>
          <p:cNvSpPr/>
          <p:nvPr/>
        </p:nvSpPr>
        <p:spPr>
          <a:xfrm>
            <a:off x="971599" y="3429000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5F1EF9-A9BF-4C7B-BAF2-225695736630}"/>
              </a:ext>
            </a:extLst>
          </p:cNvPr>
          <p:cNvSpPr/>
          <p:nvPr/>
        </p:nvSpPr>
        <p:spPr>
          <a:xfrm>
            <a:off x="2506661" y="3501008"/>
            <a:ext cx="3816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8000"/>
                </a:solidFill>
              </a:rPr>
              <a:t>C# </a:t>
            </a:r>
            <a:r>
              <a:rPr lang="ko-KR" altLang="en-US" sz="1600" b="1" dirty="0">
                <a:solidFill>
                  <a:srgbClr val="008000"/>
                </a:solidFill>
              </a:rPr>
              <a:t>소스 코드의 </a:t>
            </a:r>
            <a:r>
              <a:rPr lang="ko-KR" altLang="en-US" sz="1600" b="1" dirty="0" err="1">
                <a:solidFill>
                  <a:srgbClr val="008000"/>
                </a:solidFill>
              </a:rPr>
              <a:t>줄바꿈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빌드</a:t>
            </a:r>
            <a:r>
              <a:rPr lang="en-US" altLang="ko-KR" sz="2000" dirty="0"/>
              <a:t>(</a:t>
            </a:r>
            <a:r>
              <a:rPr lang="ko-KR" altLang="en-US" sz="2000" dirty="0"/>
              <a:t>컴파일 및 링크</a:t>
            </a:r>
            <a:r>
              <a:rPr lang="en-US" altLang="ko-KR" sz="2000" dirty="0"/>
              <a:t>)</a:t>
            </a:r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1-4] </a:t>
            </a:r>
            <a:r>
              <a:rPr lang="ko-KR" altLang="en-US" b="1" dirty="0">
                <a:solidFill>
                  <a:srgbClr val="3C479D"/>
                </a:solidFill>
              </a:rPr>
              <a:t>소스 코드 빌드하기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5"/>
              <a:defRPr/>
            </a:pPr>
            <a:r>
              <a:rPr lang="ko-KR" altLang="en-US" dirty="0"/>
              <a:t>오류가 발생한 부분과 원인을 찾았으면 오류를 수정해보자</a:t>
            </a:r>
            <a:r>
              <a:rPr lang="en-US" altLang="ko-KR" dirty="0"/>
              <a:t>. 13</a:t>
            </a:r>
            <a:r>
              <a:rPr lang="ko-KR" altLang="en-US" dirty="0"/>
              <a:t>행의 제일 뒤쪽에 세미콜론을 작성한 후 파일을 저장한다</a:t>
            </a:r>
            <a:r>
              <a:rPr lang="en-US" altLang="ko-KR" dirty="0"/>
              <a:t>. </a:t>
            </a:r>
            <a:r>
              <a:rPr lang="ko-KR" altLang="en-US" dirty="0"/>
              <a:t>메뉴의 </a:t>
            </a:r>
            <a:r>
              <a:rPr lang="en-US" altLang="ko-KR" dirty="0"/>
              <a:t>[</a:t>
            </a:r>
            <a:r>
              <a:rPr lang="ko-KR" altLang="en-US" dirty="0"/>
              <a:t>빌드</a:t>
            </a:r>
            <a:r>
              <a:rPr lang="en-US" altLang="ko-KR" dirty="0"/>
              <a:t>] - [</a:t>
            </a:r>
            <a:r>
              <a:rPr lang="ko-KR" altLang="en-US" dirty="0"/>
              <a:t>솔루션 빌드</a:t>
            </a:r>
            <a:r>
              <a:rPr lang="en-US" altLang="ko-KR" dirty="0"/>
              <a:t>]</a:t>
            </a:r>
            <a:r>
              <a:rPr lang="ko-KR" altLang="en-US" dirty="0"/>
              <a:t>를 눌러서 다시 빌드하면 </a:t>
            </a:r>
            <a:r>
              <a:rPr lang="ko-KR" altLang="en-US" b="1" dirty="0">
                <a:solidFill>
                  <a:schemeClr val="accent1"/>
                </a:solidFill>
              </a:rPr>
              <a:t>빌드에 성공했습니다</a:t>
            </a:r>
            <a:r>
              <a:rPr lang="ko-KR" altLang="en-US" dirty="0"/>
              <a:t> 메시지가 나올 것이다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None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dirty="0"/>
              <a:t>C# </a:t>
            </a:r>
            <a:r>
              <a:rPr lang="ko-KR" altLang="en-US" dirty="0"/>
              <a:t>언어는 줄을 바꾼다고 문장이 끝나는 것이 아니라 세미콜론</a:t>
            </a:r>
            <a:r>
              <a:rPr lang="en-US" altLang="ko-KR" dirty="0"/>
              <a:t>(;)</a:t>
            </a:r>
            <a:r>
              <a:rPr lang="ko-KR" altLang="en-US" dirty="0"/>
              <a:t>을 만나야             문장이 끝난다</a:t>
            </a:r>
            <a:r>
              <a:rPr lang="en-US" altLang="ko-KR" dirty="0"/>
              <a:t>. </a:t>
            </a:r>
            <a:r>
              <a:rPr lang="ko-KR" altLang="en-US" dirty="0"/>
              <a:t>아래 네 문장은 표현 방식은 다르지만 모두 같은 의미이다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1ED62A-BC48-4264-AE82-E1DFBEDA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37" y="4784725"/>
            <a:ext cx="54197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69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파일 실행</a:t>
            </a:r>
            <a:endParaRPr lang="en-US" altLang="ko-KR" sz="2000" dirty="0"/>
          </a:p>
          <a:p>
            <a:pPr lvl="2">
              <a:lnSpc>
                <a:spcPct val="150000"/>
              </a:lnSpc>
              <a:defRPr/>
            </a:pPr>
            <a:r>
              <a:rPr lang="en-US" altLang="ko-KR" dirty="0"/>
              <a:t>.exe </a:t>
            </a:r>
            <a:r>
              <a:rPr lang="ko-KR" altLang="en-US" dirty="0"/>
              <a:t>파일이 생성되었는지 확인</a:t>
            </a:r>
            <a:r>
              <a:rPr lang="en-US" altLang="ko-KR" dirty="0"/>
              <a:t>, </a:t>
            </a:r>
            <a:r>
              <a:rPr lang="ko-KR" altLang="en-US" dirty="0"/>
              <a:t>실행하는 방법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/>
              <a:t>명령 프롬프트에서 *</a:t>
            </a:r>
            <a:r>
              <a:rPr lang="en-US" altLang="ko-KR" dirty="0"/>
              <a:t>.exe </a:t>
            </a:r>
            <a:r>
              <a:rPr lang="ko-KR" altLang="en-US" dirty="0"/>
              <a:t>파일이 생성된 폴더로 이동 후 직접 명령을 입력해 실행 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/>
              <a:t>Visual Studio</a:t>
            </a:r>
            <a:r>
              <a:rPr lang="ko-KR" altLang="en-US" dirty="0"/>
              <a:t>에서 직접 실행하는 방법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1-5] </a:t>
            </a:r>
            <a:r>
              <a:rPr lang="ko-KR" altLang="en-US" b="1" dirty="0">
                <a:solidFill>
                  <a:srgbClr val="3C479D"/>
                </a:solidFill>
              </a:rPr>
              <a:t>명령 프롬프트에서 실행하기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dirty="0"/>
              <a:t>명령 프롬프트 창에서 직접 실행해보자</a:t>
            </a:r>
            <a:r>
              <a:rPr lang="en-US" altLang="ko-KR" dirty="0"/>
              <a:t>.          </a:t>
            </a:r>
            <a:r>
              <a:rPr lang="ko-KR" altLang="en-US" dirty="0"/>
              <a:t>키를 눌러 </a:t>
            </a:r>
            <a:r>
              <a:rPr lang="en-US" altLang="ko-KR" dirty="0"/>
              <a:t>[</a:t>
            </a:r>
            <a:r>
              <a:rPr lang="ko-KR" altLang="en-US" dirty="0"/>
              <a:t>실행</a:t>
            </a:r>
            <a:r>
              <a:rPr lang="en-US" altLang="ko-KR" dirty="0"/>
              <a:t>] </a:t>
            </a:r>
            <a:r>
              <a:rPr lang="ko-KR" altLang="en-US" dirty="0"/>
              <a:t>창이 떴을 때 ‘</a:t>
            </a:r>
            <a:r>
              <a:rPr lang="en-US" altLang="ko-KR" dirty="0"/>
              <a:t>CMD’</a:t>
            </a:r>
            <a:r>
              <a:rPr lang="ko-KR" altLang="en-US" dirty="0"/>
              <a:t>를 입력하고 </a:t>
            </a:r>
            <a:r>
              <a:rPr lang="en-US" altLang="ko-KR" dirty="0"/>
              <a:t>Enter </a:t>
            </a:r>
            <a:r>
              <a:rPr lang="ko-KR" altLang="en-US" dirty="0"/>
              <a:t>를 누르면 명령 프롬프트 창이 나온다</a:t>
            </a:r>
            <a:r>
              <a:rPr lang="en-US" altLang="ko-KR" dirty="0"/>
              <a:t>. </a:t>
            </a:r>
            <a:r>
              <a:rPr lang="ko-KR" altLang="en-US" dirty="0"/>
              <a:t>다음 명령을 차례대로 입력하여 실행 파일이 들어 있는 폴더로 이동한다</a:t>
            </a:r>
            <a:r>
              <a:rPr lang="en-US" altLang="ko-KR" dirty="0"/>
              <a:t>.</a:t>
            </a:r>
            <a:endParaRPr lang="ko-KR" altLang="en-US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BC07EE-6ECE-4F4B-9FF7-C76EF3193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81" b="13598"/>
          <a:stretch/>
        </p:blipFill>
        <p:spPr>
          <a:xfrm>
            <a:off x="5076056" y="4077072"/>
            <a:ext cx="648072" cy="230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529650-1F2A-4B0B-96B7-44F980BA1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069" y="5157192"/>
            <a:ext cx="6896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77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E2C9BD9-8B25-479F-858A-A614CF195705}"/>
              </a:ext>
            </a:extLst>
          </p:cNvPr>
          <p:cNvSpPr/>
          <p:nvPr/>
        </p:nvSpPr>
        <p:spPr>
          <a:xfrm>
            <a:off x="971599" y="1984564"/>
            <a:ext cx="7344817" cy="4688691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7776665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파일 실행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21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도스</a:t>
            </a:r>
            <a:r>
              <a:rPr lang="en-US" altLang="ko-KR" dirty="0"/>
              <a:t>(DOS):</a:t>
            </a:r>
            <a:r>
              <a:rPr lang="ko-KR" altLang="en-US" dirty="0"/>
              <a:t> 명령 프롬프트 환경의 운영체제</a:t>
            </a:r>
            <a:endParaRPr lang="en-US" altLang="ko-KR" dirty="0">
              <a:solidFill>
                <a:srgbClr val="F79646">
                  <a:lumMod val="5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A11B9-A514-4845-8C1B-BAAED4E027C1}"/>
              </a:ext>
            </a:extLst>
          </p:cNvPr>
          <p:cNvSpPr/>
          <p:nvPr/>
        </p:nvSpPr>
        <p:spPr>
          <a:xfrm>
            <a:off x="971600" y="1984564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CB5914-1114-48E3-867B-37F79F6F033C}"/>
              </a:ext>
            </a:extLst>
          </p:cNvPr>
          <p:cNvSpPr/>
          <p:nvPr/>
        </p:nvSpPr>
        <p:spPr>
          <a:xfrm>
            <a:off x="2555776" y="2047280"/>
            <a:ext cx="3816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기본 도스 명령어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FBF80E-0401-4611-96E1-4A81877C6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93" y="3086212"/>
            <a:ext cx="4868591" cy="32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05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파일 실행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1-5] </a:t>
            </a:r>
            <a:r>
              <a:rPr lang="ko-KR" altLang="en-US" b="1" dirty="0">
                <a:solidFill>
                  <a:srgbClr val="3C479D"/>
                </a:solidFill>
              </a:rPr>
              <a:t>명령 프롬프트에서 실행하기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60C343-0B8B-4B4E-9B45-F51F6F479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73300"/>
            <a:ext cx="4680520" cy="366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32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파일 실행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1-5] </a:t>
            </a:r>
            <a:r>
              <a:rPr lang="ko-KR" altLang="en-US" b="1" dirty="0">
                <a:solidFill>
                  <a:srgbClr val="3C479D"/>
                </a:solidFill>
              </a:rPr>
              <a:t>명령 프롬프트에서 실행하기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dirty="0"/>
              <a:t>그 결과</a:t>
            </a:r>
            <a:r>
              <a:rPr lang="en-US" altLang="ko-KR" dirty="0"/>
              <a:t>, </a:t>
            </a:r>
            <a:r>
              <a:rPr lang="ko-KR" altLang="en-US" dirty="0"/>
              <a:t>실행 파일인 </a:t>
            </a:r>
            <a:r>
              <a:rPr lang="en-US" altLang="ko-KR" b="1" dirty="0">
                <a:solidFill>
                  <a:schemeClr val="accent1"/>
                </a:solidFill>
              </a:rPr>
              <a:t>First.exe</a:t>
            </a:r>
            <a:r>
              <a:rPr lang="ko-KR" altLang="en-US" dirty="0"/>
              <a:t>가 확인된다</a:t>
            </a:r>
            <a:r>
              <a:rPr lang="en-US" altLang="ko-KR" dirty="0"/>
              <a:t>. </a:t>
            </a:r>
            <a:r>
              <a:rPr lang="ko-KR" altLang="en-US" dirty="0"/>
              <a:t>실행 파일 이름인 </a:t>
            </a:r>
            <a:r>
              <a:rPr lang="en-US" altLang="ko-KR" dirty="0"/>
              <a:t>First</a:t>
            </a:r>
            <a:r>
              <a:rPr lang="ko-KR" altLang="en-US" dirty="0"/>
              <a:t>를 입력해서 실행해보면 우리가 코딩한 결과를 확인할 수 있다</a:t>
            </a:r>
            <a:r>
              <a:rPr lang="en-US" altLang="ko-KR" dirty="0"/>
              <a:t>. </a:t>
            </a:r>
            <a:r>
              <a:rPr lang="ko-KR" altLang="en-US" dirty="0"/>
              <a:t>확장명이 </a:t>
            </a:r>
            <a:r>
              <a:rPr lang="en-US" altLang="ko-KR" dirty="0"/>
              <a:t>.exe</a:t>
            </a:r>
            <a:r>
              <a:rPr lang="ko-KR" altLang="en-US" dirty="0"/>
              <a:t>인 파일은 확장명을 생략하고 실행해도 된다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CA9E0B-1CFD-4D2D-94AA-90B1AC88F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403710"/>
            <a:ext cx="54959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8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파일 실행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1-5] </a:t>
            </a:r>
            <a:r>
              <a:rPr lang="ko-KR" altLang="en-US" b="1" dirty="0">
                <a:solidFill>
                  <a:srgbClr val="3C479D"/>
                </a:solidFill>
              </a:rPr>
              <a:t>명령 프롬프트에서 실행하기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2"/>
              <a:defRPr/>
            </a:pPr>
            <a:r>
              <a:rPr lang="ko-KR" altLang="en-US" dirty="0"/>
              <a:t>소스 코드를 수정해서 </a:t>
            </a:r>
            <a:r>
              <a:rPr lang="en-US" altLang="ko-KR" dirty="0"/>
              <a:t>100-50</a:t>
            </a:r>
            <a:r>
              <a:rPr lang="ko-KR" altLang="en-US" dirty="0"/>
              <a:t>이 아니라 </a:t>
            </a:r>
            <a:r>
              <a:rPr lang="en-US" altLang="ko-KR" dirty="0"/>
              <a:t>100-99</a:t>
            </a:r>
            <a:r>
              <a:rPr lang="ko-KR" altLang="en-US" dirty="0"/>
              <a:t>의 결과가 나오도록 코딩해보자</a:t>
            </a:r>
            <a:r>
              <a:rPr lang="en-US" altLang="ko-KR" dirty="0"/>
              <a:t>. [</a:t>
            </a:r>
            <a:r>
              <a:rPr lang="ko-KR" altLang="en-US" dirty="0"/>
              <a:t>소스 </a:t>
            </a:r>
            <a:r>
              <a:rPr lang="en-US" altLang="ko-KR" dirty="0"/>
              <a:t>1-2]</a:t>
            </a:r>
            <a:r>
              <a:rPr lang="ko-KR" altLang="en-US" dirty="0"/>
              <a:t>를 그대로 사용하되 </a:t>
            </a:r>
            <a:r>
              <a:rPr lang="en-US" altLang="ko-KR" dirty="0"/>
              <a:t>14</a:t>
            </a:r>
            <a:r>
              <a:rPr lang="ko-KR" altLang="en-US" dirty="0"/>
              <a:t>행만 </a:t>
            </a:r>
            <a:r>
              <a:rPr lang="en-US" altLang="ko-KR" b="1" dirty="0">
                <a:solidFill>
                  <a:schemeClr val="accent1"/>
                </a:solidFill>
              </a:rPr>
              <a:t>100-50</a:t>
            </a:r>
            <a:r>
              <a:rPr lang="ko-KR" altLang="en-US" dirty="0"/>
              <a:t>을 </a:t>
            </a:r>
            <a:r>
              <a:rPr lang="en-US" altLang="ko-KR" b="1" dirty="0">
                <a:solidFill>
                  <a:schemeClr val="accent1"/>
                </a:solidFill>
              </a:rPr>
              <a:t>100-99</a:t>
            </a:r>
            <a:r>
              <a:rPr lang="ko-KR" altLang="en-US" dirty="0"/>
              <a:t>로 변경한 후 </a:t>
            </a:r>
            <a:r>
              <a:rPr lang="en-US" altLang="ko-KR" dirty="0"/>
              <a:t>[</a:t>
            </a:r>
            <a:r>
              <a:rPr lang="ko-KR" altLang="en-US" dirty="0"/>
              <a:t>모두 저장</a:t>
            </a:r>
            <a:r>
              <a:rPr lang="en-US" altLang="ko-KR" dirty="0"/>
              <a:t>] </a:t>
            </a:r>
            <a:r>
              <a:rPr lang="ko-KR" altLang="en-US" dirty="0"/>
              <a:t>아이콘을 클릭해서 변경한 내용을 저장한다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1-3] </a:t>
            </a:r>
            <a:r>
              <a:rPr lang="ko-KR" altLang="en-US" b="1" dirty="0">
                <a:solidFill>
                  <a:srgbClr val="008000"/>
                </a:solidFill>
              </a:rPr>
              <a:t>소스 코드 수정하기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3EA1D-CDCD-4EFE-A53F-E7539C7A0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3815755"/>
            <a:ext cx="70199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54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파일 실행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1-5] </a:t>
            </a:r>
            <a:r>
              <a:rPr lang="ko-KR" altLang="en-US" b="1" dirty="0">
                <a:solidFill>
                  <a:srgbClr val="3C479D"/>
                </a:solidFill>
              </a:rPr>
              <a:t>명령 프롬프트에서 실행하기</a:t>
            </a:r>
            <a:endParaRPr lang="en-US" altLang="ko-KR" b="1" dirty="0">
              <a:solidFill>
                <a:srgbClr val="3C479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5C2D5B-A09D-40C9-8C6D-B81FCBD86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71" y="2204864"/>
            <a:ext cx="69532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90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파일 실행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1-5] </a:t>
            </a:r>
            <a:r>
              <a:rPr lang="ko-KR" altLang="en-US" b="1" dirty="0">
                <a:solidFill>
                  <a:srgbClr val="3C479D"/>
                </a:solidFill>
              </a:rPr>
              <a:t>명령 프롬프트에서 실행하기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ko-KR" altLang="en-US" dirty="0"/>
              <a:t>새로운 결과를 보기 위해 다시 명령 프롬프트 창에서 실행해보자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defRPr/>
            </a:pPr>
            <a:r>
              <a:rPr lang="ko-KR" altLang="en-US" dirty="0"/>
              <a:t>왜 변경된 내용에 맞춰 결과가 나오지 않았을까</a:t>
            </a:r>
            <a:r>
              <a:rPr lang="en-US" altLang="ko-KR" dirty="0"/>
              <a:t>? 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그 이유는 방금 수정한 소스 코드를 빌드하지 않았기 때문이다</a:t>
            </a:r>
            <a:r>
              <a:rPr lang="en-US" altLang="ko-KR" dirty="0"/>
              <a:t>. </a:t>
            </a:r>
            <a:r>
              <a:rPr lang="ko-KR" altLang="en-US" dirty="0"/>
              <a:t>지금 나오는 결과는 방금 수정한 소스 코드를 실행한 결과가 아니라</a:t>
            </a:r>
            <a:r>
              <a:rPr lang="en-US" altLang="ko-KR" dirty="0"/>
              <a:t>, </a:t>
            </a:r>
            <a:r>
              <a:rPr lang="ko-KR" altLang="en-US" dirty="0"/>
              <a:t>예전에 실행된 소스 코드의 결과이다</a:t>
            </a:r>
            <a:r>
              <a:rPr lang="en-US" altLang="ko-KR" dirty="0"/>
              <a:t>. </a:t>
            </a:r>
            <a:r>
              <a:rPr lang="ko-KR" altLang="en-US" dirty="0"/>
              <a:t>그러므로 소스 코드에서 한 글자라도 변경했다면 반드시 다시 빌드해야 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B59AB-D2D8-427E-9666-00FA2B41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05087"/>
            <a:ext cx="5495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프로그래밍 언어의 개념과 종류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프로그래밍 언어의 종류와 인기도</a:t>
            </a:r>
            <a:endParaRPr lang="en-US" altLang="ko-KR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CEC7FF-701E-40F8-A83D-6D058370C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69528"/>
            <a:ext cx="4405434" cy="51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17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E2C9BD9-8B25-479F-858A-A614CF195705}"/>
              </a:ext>
            </a:extLst>
          </p:cNvPr>
          <p:cNvSpPr/>
          <p:nvPr/>
        </p:nvSpPr>
        <p:spPr>
          <a:xfrm>
            <a:off x="971599" y="1984564"/>
            <a:ext cx="7344817" cy="4688691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7776665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파일 실행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만약 누군가가 </a:t>
            </a:r>
            <a:r>
              <a:rPr lang="en-US" altLang="ko-KR" dirty="0"/>
              <a:t>100</a:t>
            </a:r>
            <a:r>
              <a:rPr lang="ko-KR" altLang="en-US" dirty="0"/>
              <a:t>에서 </a:t>
            </a:r>
            <a:r>
              <a:rPr lang="en-US" altLang="ko-KR" dirty="0"/>
              <a:t>99</a:t>
            </a:r>
            <a:r>
              <a:rPr lang="ko-KR" altLang="en-US" dirty="0"/>
              <a:t>를 뺀 결과가 출력되는 프로그램을 만들어 달라고 요청했다면</a:t>
            </a:r>
            <a:r>
              <a:rPr lang="en-US" altLang="ko-KR" dirty="0"/>
              <a:t>, </a:t>
            </a:r>
            <a:r>
              <a:rPr lang="ko-KR" altLang="en-US" dirty="0"/>
              <a:t>지금 완료된 </a:t>
            </a:r>
            <a:r>
              <a:rPr lang="en-US" altLang="ko-KR" dirty="0"/>
              <a:t>First.exe </a:t>
            </a:r>
            <a:r>
              <a:rPr lang="ko-KR" altLang="en-US" dirty="0"/>
              <a:t>파일만 복사해서 주면 된다</a:t>
            </a:r>
            <a:r>
              <a:rPr lang="en-US" altLang="ko-KR" dirty="0"/>
              <a:t>. </a:t>
            </a:r>
            <a:r>
              <a:rPr lang="ko-KR" altLang="en-US" dirty="0"/>
              <a:t>그러면 의뢰인은 자신의 </a:t>
            </a:r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en-US" altLang="ko-KR" dirty="0"/>
              <a:t>First.exe </a:t>
            </a:r>
            <a:r>
              <a:rPr lang="ko-KR" altLang="en-US" dirty="0"/>
              <a:t>파일을 실행해 원하는 결과를 얻을 수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현재 판매되는 대부분의 소프트웨어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엑셀</a:t>
            </a:r>
            <a:r>
              <a:rPr lang="en-US" altLang="ko-KR" dirty="0"/>
              <a:t>, </a:t>
            </a:r>
            <a:r>
              <a:rPr lang="ko-KR" altLang="en-US" dirty="0"/>
              <a:t>게임 등</a:t>
            </a:r>
            <a:r>
              <a:rPr lang="en-US" altLang="ko-KR" dirty="0"/>
              <a:t>)</a:t>
            </a:r>
            <a:r>
              <a:rPr lang="ko-KR" altLang="en-US" dirty="0"/>
              <a:t>는 판매자 쪽 프로그래머가 직접 프로그램을 작성하고 빌드한 뒤</a:t>
            </a:r>
            <a:r>
              <a:rPr lang="en-US" altLang="ko-KR" dirty="0"/>
              <a:t>, </a:t>
            </a:r>
            <a:r>
              <a:rPr lang="ko-KR" altLang="en-US" dirty="0"/>
              <a:t>구매자에게는 확장자가 </a:t>
            </a:r>
            <a:r>
              <a:rPr lang="en-US" altLang="ko-KR" dirty="0"/>
              <a:t>.exe</a:t>
            </a:r>
            <a:r>
              <a:rPr lang="ko-KR" altLang="en-US" dirty="0"/>
              <a:t>인 실행 파일만 주는 것이다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실행 파일 외에 필요한 파일이 더 있을 수는 있지만</a:t>
            </a:r>
            <a:r>
              <a:rPr lang="en-US" altLang="ko-KR" dirty="0"/>
              <a:t>, </a:t>
            </a:r>
            <a:r>
              <a:rPr lang="ko-KR" altLang="en-US" dirty="0"/>
              <a:t>원칙적으로는 실행 파일</a:t>
            </a:r>
            <a:r>
              <a:rPr lang="en-US" altLang="ko-KR" dirty="0"/>
              <a:t>(.exe)</a:t>
            </a:r>
            <a:r>
              <a:rPr lang="ko-KR" altLang="en-US" dirty="0"/>
              <a:t>만 판매하며 원본 소스 코드는 공개하지 않는다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요즘은 원본 소스 코드를 공개하는 ‘오픈 소스</a:t>
            </a:r>
            <a:r>
              <a:rPr lang="en-US" altLang="ko-KR" dirty="0"/>
              <a:t>(Open Source)’ </a:t>
            </a:r>
            <a:r>
              <a:rPr lang="ko-KR" altLang="en-US" dirty="0"/>
              <a:t>프로그램도 많이 나오고 있는 추세다</a:t>
            </a:r>
            <a:endParaRPr lang="en-US" altLang="ko-KR" dirty="0">
              <a:solidFill>
                <a:srgbClr val="F79646">
                  <a:lumMod val="5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A11B9-A514-4845-8C1B-BAAED4E027C1}"/>
              </a:ext>
            </a:extLst>
          </p:cNvPr>
          <p:cNvSpPr/>
          <p:nvPr/>
        </p:nvSpPr>
        <p:spPr>
          <a:xfrm>
            <a:off x="971600" y="1984564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CB5914-1114-48E3-867B-37F79F6F033C}"/>
              </a:ext>
            </a:extLst>
          </p:cNvPr>
          <p:cNvSpPr/>
          <p:nvPr/>
        </p:nvSpPr>
        <p:spPr>
          <a:xfrm>
            <a:off x="2555776" y="2047280"/>
            <a:ext cx="3816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실행 파일의 배포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021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파일 실행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1-5] </a:t>
            </a:r>
            <a:r>
              <a:rPr lang="ko-KR" altLang="en-US" b="1" dirty="0">
                <a:solidFill>
                  <a:srgbClr val="3C479D"/>
                </a:solidFill>
              </a:rPr>
              <a:t>명령 프롬프트에서 실행하기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r>
              <a:rPr lang="en-US" altLang="ko-KR" dirty="0"/>
              <a:t>Visual Studio </a:t>
            </a:r>
            <a:r>
              <a:rPr lang="ko-KR" altLang="en-US" dirty="0"/>
              <a:t>메뉴에서 </a:t>
            </a:r>
            <a:r>
              <a:rPr lang="en-US" altLang="ko-KR" dirty="0"/>
              <a:t>[</a:t>
            </a:r>
            <a:r>
              <a:rPr lang="ko-KR" altLang="en-US" dirty="0"/>
              <a:t>빌드</a:t>
            </a:r>
            <a:r>
              <a:rPr lang="en-US" altLang="ko-KR" dirty="0"/>
              <a:t>] - [</a:t>
            </a:r>
            <a:r>
              <a:rPr lang="ko-KR" altLang="en-US" dirty="0"/>
              <a:t>솔루션 빌드</a:t>
            </a:r>
            <a:r>
              <a:rPr lang="en-US" altLang="ko-KR" dirty="0"/>
              <a:t>]</a:t>
            </a:r>
            <a:r>
              <a:rPr lang="ko-KR" altLang="en-US" dirty="0"/>
              <a:t>를 선택해 다시 빌드한다</a:t>
            </a:r>
            <a:r>
              <a:rPr lang="en-US" altLang="ko-KR" dirty="0"/>
              <a:t>. Visual Studio </a:t>
            </a:r>
            <a:r>
              <a:rPr lang="ko-KR" altLang="en-US" dirty="0"/>
              <a:t>왼쪽 아래에 </a:t>
            </a:r>
            <a:r>
              <a:rPr lang="ko-KR" altLang="en-US" b="1" dirty="0">
                <a:solidFill>
                  <a:schemeClr val="accent1"/>
                </a:solidFill>
              </a:rPr>
              <a:t>빌드에 성공했습니다 </a:t>
            </a:r>
            <a:r>
              <a:rPr lang="ko-KR" altLang="en-US" dirty="0"/>
              <a:t>메시지가 나왔다면 다시 명령 프롬프트에서 실행해본다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이렇게 명령 프롬프트를 사용하는 방식보다 </a:t>
            </a:r>
            <a:r>
              <a:rPr lang="en-US" altLang="ko-KR" dirty="0"/>
              <a:t>Visual Studio</a:t>
            </a:r>
            <a:r>
              <a:rPr lang="ko-KR" altLang="en-US" dirty="0"/>
              <a:t>의 환경에서 바로 실행하는 방법을 사용하면 좋다</a:t>
            </a:r>
            <a:r>
              <a:rPr lang="en-US" altLang="ko-KR" dirty="0"/>
              <a:t>. </a:t>
            </a:r>
            <a:r>
              <a:rPr lang="ko-KR" altLang="en-US" dirty="0"/>
              <a:t>별도로 명령 프롬프트를 실행하거나 폴더를 이동하는 과정을 거치지 않아도 돼 한결 수월하기 때문이다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0736C1-F105-49F6-A4E0-AA81AB68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56992"/>
            <a:ext cx="54959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104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파일 실행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1-6] Visual Studio </a:t>
            </a:r>
            <a:r>
              <a:rPr lang="ko-KR" altLang="en-US" b="1" dirty="0">
                <a:solidFill>
                  <a:srgbClr val="3C479D"/>
                </a:solidFill>
              </a:rPr>
              <a:t>환경에서 실행하기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dirty="0"/>
              <a:t>빌드한 후에 명령 프롬프트에서 결과를 바로 보여주는 단축키인 </a:t>
            </a:r>
            <a:r>
              <a:rPr lang="en-US" altLang="ko-KR" dirty="0"/>
              <a:t>Ctrl + F5 </a:t>
            </a:r>
            <a:r>
              <a:rPr lang="ko-KR" altLang="en-US" dirty="0"/>
              <a:t>키를 눌러보자</a:t>
            </a:r>
            <a:r>
              <a:rPr lang="en-US" altLang="ko-KR" dirty="0"/>
              <a:t>. 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dirty="0"/>
              <a:t>명령 프롬프트창이 나타나며 실행된 결과가 보일 것이다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46446-D291-4045-A781-6458598E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461826"/>
            <a:ext cx="54768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523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파일 실행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1-6] Visual Studio </a:t>
            </a:r>
            <a:r>
              <a:rPr lang="ko-KR" altLang="en-US" b="1" dirty="0">
                <a:solidFill>
                  <a:srgbClr val="3C479D"/>
                </a:solidFill>
              </a:rPr>
              <a:t>환경에서 실행하기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ko-KR" altLang="en-US" dirty="0"/>
              <a:t>프로그램 작성 및 실행이 모두 끝났으면 메뉴의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- [</a:t>
            </a:r>
            <a:r>
              <a:rPr lang="ko-KR" altLang="en-US" dirty="0"/>
              <a:t>솔루션 닫기</a:t>
            </a:r>
            <a:r>
              <a:rPr lang="en-US" altLang="ko-KR" dirty="0"/>
              <a:t>]</a:t>
            </a:r>
            <a:r>
              <a:rPr lang="ko-KR" altLang="en-US" dirty="0"/>
              <a:t>를 선택해 현재 작업 중인 프로젝트를 종료한다</a:t>
            </a:r>
            <a:r>
              <a:rPr lang="en-US" altLang="ko-KR" dirty="0"/>
              <a:t>. 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en-US" altLang="ko-KR" dirty="0"/>
              <a:t>[</a:t>
            </a:r>
            <a:r>
              <a:rPr lang="ko-KR" altLang="en-US" dirty="0"/>
              <a:t>원하는 작업을 선택하세요</a:t>
            </a:r>
            <a:r>
              <a:rPr lang="en-US" altLang="ko-KR" dirty="0"/>
              <a:t>] </a:t>
            </a:r>
            <a:r>
              <a:rPr lang="ko-KR" altLang="en-US" dirty="0"/>
              <a:t>창이 나오면 화면 오른쪽 상단의 </a:t>
            </a:r>
            <a:r>
              <a:rPr lang="en-US" altLang="ko-KR" dirty="0"/>
              <a:t>&lt;X&gt;</a:t>
            </a:r>
            <a:r>
              <a:rPr lang="ko-KR" altLang="en-US" dirty="0"/>
              <a:t>를 눌러 창을 닫는다</a:t>
            </a:r>
            <a:r>
              <a:rPr lang="en-US" altLang="ko-KR" dirty="0"/>
              <a:t>. </a:t>
            </a:r>
            <a:r>
              <a:rPr lang="ko-KR" altLang="en-US" dirty="0"/>
              <a:t>그리고 다시 메뉴의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- [</a:t>
            </a:r>
            <a:r>
              <a:rPr lang="ko-KR" altLang="en-US" dirty="0"/>
              <a:t>끝내기</a:t>
            </a:r>
            <a:r>
              <a:rPr lang="en-US" altLang="ko-KR" dirty="0"/>
              <a:t>]</a:t>
            </a:r>
            <a:r>
              <a:rPr lang="ko-KR" altLang="en-US" dirty="0"/>
              <a:t>를 선택해 </a:t>
            </a:r>
            <a:r>
              <a:rPr lang="en-US" altLang="ko-KR" dirty="0"/>
              <a:t>Visual Studio</a:t>
            </a:r>
            <a:r>
              <a:rPr lang="ko-KR" altLang="en-US" dirty="0"/>
              <a:t>를 종료한다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3C479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DB06DC-D15C-462F-AD91-BB88E8D9B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3" y="3003550"/>
            <a:ext cx="77438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36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5"/>
            </a:pPr>
            <a:r>
              <a:rPr lang="ko-KR" altLang="en-US" sz="2000" dirty="0"/>
              <a:t>기존의 </a:t>
            </a:r>
            <a:r>
              <a:rPr lang="en-US" altLang="ko-KR" sz="2000" dirty="0"/>
              <a:t>C# </a:t>
            </a:r>
            <a:r>
              <a:rPr lang="ko-KR" altLang="en-US" sz="2000" dirty="0"/>
              <a:t>프로젝트 실행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1-7] </a:t>
            </a:r>
            <a:r>
              <a:rPr lang="ko-KR" altLang="en-US" b="1" dirty="0">
                <a:solidFill>
                  <a:srgbClr val="3C479D"/>
                </a:solidFill>
              </a:rPr>
              <a:t>기존의 </a:t>
            </a:r>
            <a:r>
              <a:rPr lang="en-US" altLang="ko-KR" b="1" dirty="0">
                <a:solidFill>
                  <a:srgbClr val="3C479D"/>
                </a:solidFill>
              </a:rPr>
              <a:t>C# </a:t>
            </a:r>
            <a:r>
              <a:rPr lang="ko-KR" altLang="en-US" b="1" dirty="0">
                <a:solidFill>
                  <a:srgbClr val="3C479D"/>
                </a:solidFill>
              </a:rPr>
              <a:t>프로젝트 다시 열기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dirty="0"/>
              <a:t>Visual Studio</a:t>
            </a:r>
            <a:r>
              <a:rPr lang="ko-KR" altLang="en-US" dirty="0"/>
              <a:t>를 실행한다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dirty="0"/>
              <a:t>시작 화면의 </a:t>
            </a:r>
            <a:r>
              <a:rPr lang="en-US" altLang="ko-KR" dirty="0"/>
              <a:t>[</a:t>
            </a:r>
            <a:r>
              <a:rPr lang="ko-KR" altLang="en-US" dirty="0"/>
              <a:t>프로젝트                                                                          또는 솔루션 열기</a:t>
            </a:r>
            <a:r>
              <a:rPr lang="en-US" altLang="ko-KR" dirty="0"/>
              <a:t>]</a:t>
            </a:r>
            <a:r>
              <a:rPr lang="ko-KR" altLang="en-US" dirty="0"/>
              <a:t>을 선택                                                                              한 후 전에 작업했던                                                                 </a:t>
            </a:r>
            <a:r>
              <a:rPr lang="en-US" altLang="ko-KR" b="1" dirty="0">
                <a:solidFill>
                  <a:schemeClr val="accent1"/>
                </a:solidFill>
              </a:rPr>
              <a:t>C:\CookC#\First\ </a:t>
            </a:r>
            <a:r>
              <a:rPr lang="ko-KR" altLang="en-US" dirty="0"/>
              <a:t>폴더                                                                      의 </a:t>
            </a:r>
            <a:r>
              <a:rPr lang="en-US" altLang="ko-KR" dirty="0"/>
              <a:t>First.sln</a:t>
            </a:r>
            <a:r>
              <a:rPr lang="ko-KR" altLang="en-US" dirty="0"/>
              <a:t>을 선택한다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3C479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6C9EE8-C27C-45B1-96DA-870C7F391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28843"/>
            <a:ext cx="5064142" cy="396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4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5"/>
            </a:pPr>
            <a:r>
              <a:rPr lang="ko-KR" altLang="en-US" sz="2000" dirty="0"/>
              <a:t>기존의 </a:t>
            </a:r>
            <a:r>
              <a:rPr lang="en-US" altLang="ko-KR" sz="2000" dirty="0"/>
              <a:t>C# </a:t>
            </a:r>
            <a:r>
              <a:rPr lang="ko-KR" altLang="en-US" sz="2000" dirty="0"/>
              <a:t>프로젝트 실행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1-7] </a:t>
            </a:r>
            <a:r>
              <a:rPr lang="ko-KR" altLang="en-US" b="1" dirty="0">
                <a:solidFill>
                  <a:srgbClr val="3C479D"/>
                </a:solidFill>
              </a:rPr>
              <a:t>기존의 </a:t>
            </a:r>
            <a:r>
              <a:rPr lang="en-US" altLang="ko-KR" b="1" dirty="0">
                <a:solidFill>
                  <a:srgbClr val="3C479D"/>
                </a:solidFill>
              </a:rPr>
              <a:t>C# </a:t>
            </a:r>
            <a:r>
              <a:rPr lang="ko-KR" altLang="en-US" b="1" dirty="0">
                <a:solidFill>
                  <a:srgbClr val="3C479D"/>
                </a:solidFill>
              </a:rPr>
              <a:t>프로젝트 다시 열기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3"/>
              <a:defRPr/>
            </a:pPr>
            <a:r>
              <a:rPr lang="ko-KR" altLang="en-US" dirty="0"/>
              <a:t>기존에 작성했던 </a:t>
            </a:r>
            <a:r>
              <a:rPr lang="en-US" altLang="ko-KR" dirty="0" err="1"/>
              <a:t>Program.cs</a:t>
            </a:r>
            <a:r>
              <a:rPr lang="en-US" altLang="ko-KR" dirty="0"/>
              <a:t> </a:t>
            </a:r>
            <a:r>
              <a:rPr lang="ko-KR" altLang="en-US" dirty="0"/>
              <a:t>파일이 보일 것이다</a:t>
            </a:r>
            <a:r>
              <a:rPr lang="en-US" altLang="ko-KR" dirty="0"/>
              <a:t>. </a:t>
            </a:r>
            <a:r>
              <a:rPr lang="ko-KR" altLang="en-US" dirty="0"/>
              <a:t>소스 코드가 보이지 않는다면 오른쪽 </a:t>
            </a:r>
            <a:r>
              <a:rPr lang="en-US" altLang="ko-KR" dirty="0"/>
              <a:t>[</a:t>
            </a:r>
            <a:r>
              <a:rPr lang="ko-KR" altLang="en-US" dirty="0"/>
              <a:t>솔루션 탐색기</a:t>
            </a:r>
            <a:r>
              <a:rPr lang="en-US" altLang="ko-KR" dirty="0"/>
              <a:t>] </a:t>
            </a:r>
            <a:r>
              <a:rPr lang="ko-KR" altLang="en-US" dirty="0"/>
              <a:t>탭을 클릭한 후 </a:t>
            </a:r>
            <a:r>
              <a:rPr lang="en-US" altLang="ko-KR" dirty="0"/>
              <a:t>[First]</a:t>
            </a:r>
            <a:r>
              <a:rPr lang="ko-KR" altLang="en-US" dirty="0"/>
              <a:t>를 확장하고</a:t>
            </a:r>
            <a:r>
              <a:rPr lang="en-US" altLang="ko-KR" dirty="0"/>
              <a:t>, [</a:t>
            </a:r>
            <a:r>
              <a:rPr lang="en-US" altLang="ko-KR" dirty="0" err="1"/>
              <a:t>Program.cs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err="1"/>
              <a:t>더블클릭한다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3C479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A85AD2-01E4-44A6-9964-EA154FDC3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78725"/>
            <a:ext cx="5775927" cy="321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049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5"/>
            </a:pPr>
            <a:r>
              <a:rPr lang="ko-KR" altLang="en-US" sz="2000" dirty="0"/>
              <a:t>기존의 </a:t>
            </a:r>
            <a:r>
              <a:rPr lang="en-US" altLang="ko-KR" sz="2000" dirty="0"/>
              <a:t>C# </a:t>
            </a:r>
            <a:r>
              <a:rPr lang="ko-KR" altLang="en-US" sz="2000" dirty="0"/>
              <a:t>프로젝트 실행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1-7] </a:t>
            </a:r>
            <a:r>
              <a:rPr lang="ko-KR" altLang="en-US" b="1" dirty="0">
                <a:solidFill>
                  <a:srgbClr val="3C479D"/>
                </a:solidFill>
              </a:rPr>
              <a:t>기존의 </a:t>
            </a:r>
            <a:r>
              <a:rPr lang="en-US" altLang="ko-KR" b="1" dirty="0">
                <a:solidFill>
                  <a:srgbClr val="3C479D"/>
                </a:solidFill>
              </a:rPr>
              <a:t>C# </a:t>
            </a:r>
            <a:r>
              <a:rPr lang="ko-KR" altLang="en-US" b="1" dirty="0">
                <a:solidFill>
                  <a:srgbClr val="3C479D"/>
                </a:solidFill>
              </a:rPr>
              <a:t>프로젝트 다시 열기</a:t>
            </a:r>
          </a:p>
          <a:p>
            <a:pPr marL="790575" lvl="2" indent="-342900">
              <a:lnSpc>
                <a:spcPct val="150000"/>
              </a:lnSpc>
              <a:buFont typeface="+mj-ea"/>
              <a:buAutoNum type="circleNumDbPlain" startAt="4"/>
              <a:defRPr/>
            </a:pPr>
            <a:r>
              <a:rPr lang="ko-KR" altLang="en-US" dirty="0"/>
              <a:t>실행 화면 메뉴의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- [</a:t>
            </a:r>
            <a:r>
              <a:rPr lang="ko-KR" altLang="en-US" dirty="0"/>
              <a:t>끝내기</a:t>
            </a:r>
            <a:r>
              <a:rPr lang="en-US" altLang="ko-KR" dirty="0"/>
              <a:t>]</a:t>
            </a:r>
            <a:r>
              <a:rPr lang="ko-KR" altLang="en-US" dirty="0"/>
              <a:t>를 선택해서 </a:t>
            </a:r>
            <a:r>
              <a:rPr lang="en-US" altLang="ko-KR" dirty="0"/>
              <a:t>Visual Studio</a:t>
            </a:r>
            <a:r>
              <a:rPr lang="ko-KR" altLang="en-US" dirty="0"/>
              <a:t>를 종료한다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3C479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EB7762-DBFA-471E-B9A9-3B47EB40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34" y="2706687"/>
            <a:ext cx="68389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935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처음 작성하는 </a:t>
            </a:r>
            <a:r>
              <a:rPr lang="en-US" altLang="ko-KR" dirty="0">
                <a:solidFill>
                  <a:srgbClr val="008000"/>
                </a:solidFill>
              </a:rPr>
              <a:t>C# </a:t>
            </a:r>
            <a:r>
              <a:rPr lang="ko-KR" altLang="en-US" dirty="0">
                <a:solidFill>
                  <a:srgbClr val="008000"/>
                </a:solidFill>
              </a:rPr>
              <a:t>프로그램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5"/>
            </a:pPr>
            <a:r>
              <a:rPr lang="ko-KR" altLang="en-US" sz="2000" dirty="0"/>
              <a:t>기존의 </a:t>
            </a:r>
            <a:r>
              <a:rPr lang="en-US" altLang="ko-KR" sz="2000" dirty="0"/>
              <a:t>C# </a:t>
            </a:r>
            <a:r>
              <a:rPr lang="ko-KR" altLang="en-US" sz="2000" dirty="0"/>
              <a:t>프로젝트 실행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1E2BD-0989-4E42-A724-7FE95D6F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56" y="1916832"/>
            <a:ext cx="74009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416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/>
              <a:t>C# </a:t>
            </a:r>
            <a:r>
              <a:rPr lang="ko-KR" altLang="en-US" sz="4000" dirty="0"/>
              <a:t>소개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8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C# </a:t>
            </a:r>
            <a:r>
              <a:rPr lang="ko-KR" altLang="en-US" dirty="0">
                <a:solidFill>
                  <a:srgbClr val="008000"/>
                </a:solidFill>
              </a:rPr>
              <a:t>소개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C#</a:t>
            </a:r>
            <a:r>
              <a:rPr lang="ko-KR" altLang="en-US" sz="2000" dirty="0"/>
              <a:t>의 간단한 역사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1972</a:t>
            </a:r>
            <a:r>
              <a:rPr lang="ko-KR" altLang="en-US" dirty="0"/>
              <a:t>년 벨 연구소의 </a:t>
            </a:r>
            <a:r>
              <a:rPr lang="ko-KR" altLang="en-US" dirty="0" err="1"/>
              <a:t>데니스</a:t>
            </a:r>
            <a:r>
              <a:rPr lang="ko-KR" altLang="en-US" dirty="0"/>
              <a:t> 리치</a:t>
            </a:r>
            <a:r>
              <a:rPr lang="en-US" altLang="ko-KR" dirty="0"/>
              <a:t>(Dennis Ritchie)</a:t>
            </a:r>
            <a:r>
              <a:rPr lang="ko-KR" altLang="en-US" dirty="0"/>
              <a:t>가 </a:t>
            </a:r>
            <a:r>
              <a:rPr lang="en-US" altLang="ko-KR" dirty="0"/>
              <a:t>B </a:t>
            </a:r>
            <a:r>
              <a:rPr lang="ko-KR" altLang="en-US" dirty="0"/>
              <a:t>언어의 후속으로 개발한 언어가 </a:t>
            </a:r>
            <a:r>
              <a:rPr lang="en-US" altLang="ko-KR" dirty="0"/>
              <a:t>C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 smtClean="0"/>
              <a:t>1983</a:t>
            </a:r>
            <a:r>
              <a:rPr lang="ko-KR" altLang="en-US" dirty="0"/>
              <a:t>년</a:t>
            </a:r>
            <a:r>
              <a:rPr lang="en-US" altLang="ko-KR" dirty="0"/>
              <a:t>, C </a:t>
            </a:r>
            <a:r>
              <a:rPr lang="ko-KR" altLang="en-US" dirty="0"/>
              <a:t>언어에 객체지향 개념이 추가된 </a:t>
            </a:r>
            <a:r>
              <a:rPr lang="en-US" altLang="ko-KR" dirty="0"/>
              <a:t>C++</a:t>
            </a:r>
            <a:r>
              <a:rPr lang="ko-KR" altLang="en-US" dirty="0"/>
              <a:t>가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 smtClean="0"/>
              <a:t>1991</a:t>
            </a:r>
            <a:r>
              <a:rPr lang="ko-KR" altLang="en-US" dirty="0"/>
              <a:t>년 제임스 고슬링</a:t>
            </a:r>
            <a:r>
              <a:rPr lang="en-US" altLang="ko-KR" dirty="0"/>
              <a:t>(James Gosling)</a:t>
            </a:r>
            <a:r>
              <a:rPr lang="ko-KR" altLang="en-US" dirty="0"/>
              <a:t>에 의 해서 </a:t>
            </a:r>
            <a:r>
              <a:rPr lang="en-US" altLang="ko-KR" dirty="0"/>
              <a:t>C++</a:t>
            </a:r>
            <a:r>
              <a:rPr lang="ko-KR" altLang="en-US" dirty="0"/>
              <a:t>의 복잡성 등을 개선한 자바</a:t>
            </a:r>
            <a:r>
              <a:rPr lang="en-US" altLang="ko-KR" dirty="0"/>
              <a:t>(Java) </a:t>
            </a:r>
            <a:r>
              <a:rPr lang="ko-KR" altLang="en-US" dirty="0"/>
              <a:t>언어가 </a:t>
            </a:r>
            <a:r>
              <a:rPr lang="ko-KR" altLang="en-US" dirty="0" smtClean="0"/>
              <a:t>개발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BDDC79-425A-4715-B6E9-22621B4B3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04688"/>
            <a:ext cx="1453940" cy="165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9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28311</TotalTime>
  <Words>3613</Words>
  <Application>Microsoft Office PowerPoint</Application>
  <PresentationFormat>화면 슬라이드 쇼(4:3)</PresentationFormat>
  <Paragraphs>438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Adobe Kaiti Std R</vt:lpstr>
      <vt:lpstr>HY견고딕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01. C# 개요와 개발환경 구축</vt:lpstr>
      <vt:lpstr>PowerPoint 프레젠테이션</vt:lpstr>
      <vt:lpstr>PowerPoint 프레젠테이션</vt:lpstr>
      <vt:lpstr>01. 프로그래밍 언어의 개념과 종류</vt:lpstr>
      <vt:lpstr>01. 프로그래밍 언어의 개념과 종류</vt:lpstr>
      <vt:lpstr>01. 프로그래밍 언어의 개념과 종류</vt:lpstr>
      <vt:lpstr>01. 프로그래밍 언어의 개념과 종류</vt:lpstr>
      <vt:lpstr>PowerPoint 프레젠테이션</vt:lpstr>
      <vt:lpstr>02. C# 소개</vt:lpstr>
      <vt:lpstr>02. C# 소개</vt:lpstr>
      <vt:lpstr>02. C# 소개</vt:lpstr>
      <vt:lpstr>02. C# 소개</vt:lpstr>
      <vt:lpstr>02. C# 소개</vt:lpstr>
      <vt:lpstr>02. C# 소개</vt:lpstr>
      <vt:lpstr>02. C# 소개</vt:lpstr>
      <vt:lpstr>02. C# 소개</vt:lpstr>
      <vt:lpstr>02. C# 소개</vt:lpstr>
      <vt:lpstr>02. C# 소개</vt:lpstr>
      <vt:lpstr>PowerPoint 프레젠테이션</vt:lpstr>
      <vt:lpstr>03. C# 프로그램 작성 방법</vt:lpstr>
      <vt:lpstr>03. C# 프로그램 작성 방법</vt:lpstr>
      <vt:lpstr>03. C# 프로그램 작성 방법</vt:lpstr>
      <vt:lpstr>03. C# 프로그램 작성 방법</vt:lpstr>
      <vt:lpstr>03. C# 프로그램 작성 방법</vt:lpstr>
      <vt:lpstr>03. C# 프로그램 작성 방법</vt:lpstr>
      <vt:lpstr>03. C# 프로그램 작성 방법</vt:lpstr>
      <vt:lpstr>03. C# 프로그램 작성 방법</vt:lpstr>
      <vt:lpstr>03. C# 프로그램 작성 방법</vt:lpstr>
      <vt:lpstr>03. C# 프로그램 작성 방법</vt:lpstr>
      <vt:lpstr>PowerPoint 프레젠테이션</vt:lpstr>
      <vt:lpstr>04. C# 개발환경 구축</vt:lpstr>
      <vt:lpstr>04. C# 개발환경 구축</vt:lpstr>
      <vt:lpstr>04. C# 개발환경 구축</vt:lpstr>
      <vt:lpstr>04. C# 개발환경 구축</vt:lpstr>
      <vt:lpstr>04. C# 개발환경 구축</vt:lpstr>
      <vt:lpstr>04. C# 개발환경 구축</vt:lpstr>
      <vt:lpstr>04. C# 개발환경 구축</vt:lpstr>
      <vt:lpstr>04. C# 개발환경 구축</vt:lpstr>
      <vt:lpstr>04. C# 개발환경 구축</vt:lpstr>
      <vt:lpstr>04. C# 개발환경 구축</vt:lpstr>
      <vt:lpstr>04. C# 개발환경 구축</vt:lpstr>
      <vt:lpstr>04. C# 개발환경 구축</vt:lpstr>
      <vt:lpstr>04. C# 개발환경 구축</vt:lpstr>
      <vt:lpstr>04. C# 개발환경 구축</vt:lpstr>
      <vt:lpstr>PowerPoint 프레젠테이션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05. 처음 작성하는 C# 프로그램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오세종;신현석</dc:creator>
  <cp:lastModifiedBy>김성무</cp:lastModifiedBy>
  <cp:revision>1081</cp:revision>
  <dcterms:created xsi:type="dcterms:W3CDTF">2012-07-11T10:23:22Z</dcterms:created>
  <dcterms:modified xsi:type="dcterms:W3CDTF">2022-10-31T06:33:07Z</dcterms:modified>
</cp:coreProperties>
</file>